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7" r:id="rId2"/>
    <p:sldId id="257" r:id="rId3"/>
    <p:sldId id="258" r:id="rId4"/>
    <p:sldId id="259" r:id="rId5"/>
    <p:sldId id="260" r:id="rId6"/>
    <p:sldId id="262" r:id="rId7"/>
    <p:sldId id="280" r:id="rId8"/>
    <p:sldId id="279" r:id="rId9"/>
    <p:sldId id="281" r:id="rId10"/>
    <p:sldId id="282" r:id="rId11"/>
    <p:sldId id="283" r:id="rId12"/>
    <p:sldId id="284" r:id="rId13"/>
    <p:sldId id="288" r:id="rId14"/>
    <p:sldId id="285" r:id="rId15"/>
    <p:sldId id="339" r:id="rId16"/>
    <p:sldId id="340" r:id="rId17"/>
    <p:sldId id="286" r:id="rId18"/>
    <p:sldId id="290" r:id="rId19"/>
    <p:sldId id="342" r:id="rId20"/>
    <p:sldId id="341" r:id="rId21"/>
    <p:sldId id="287" r:id="rId22"/>
    <p:sldId id="289" r:id="rId23"/>
    <p:sldId id="291" r:id="rId24"/>
    <p:sldId id="293" r:id="rId25"/>
    <p:sldId id="343" r:id="rId26"/>
    <p:sldId id="344" r:id="rId27"/>
    <p:sldId id="346" r:id="rId28"/>
    <p:sldId id="356" r:id="rId29"/>
    <p:sldId id="297" r:id="rId30"/>
    <p:sldId id="295" r:id="rId31"/>
    <p:sldId id="296" r:id="rId32"/>
    <p:sldId id="278" r:id="rId33"/>
    <p:sldId id="298" r:id="rId34"/>
    <p:sldId id="299" r:id="rId35"/>
    <p:sldId id="300" r:id="rId36"/>
    <p:sldId id="301" r:id="rId37"/>
    <p:sldId id="302" r:id="rId38"/>
    <p:sldId id="303" r:id="rId39"/>
    <p:sldId id="304" r:id="rId40"/>
    <p:sldId id="347" r:id="rId41"/>
    <p:sldId id="357" r:id="rId42"/>
    <p:sldId id="358" r:id="rId43"/>
    <p:sldId id="316" r:id="rId44"/>
    <p:sldId id="313" r:id="rId45"/>
    <p:sldId id="314" r:id="rId46"/>
    <p:sldId id="305" r:id="rId47"/>
    <p:sldId id="306" r:id="rId48"/>
    <p:sldId id="307" r:id="rId49"/>
    <p:sldId id="309" r:id="rId50"/>
    <p:sldId id="312" r:id="rId51"/>
    <p:sldId id="310" r:id="rId52"/>
    <p:sldId id="311" r:id="rId53"/>
    <p:sldId id="348" r:id="rId54"/>
    <p:sldId id="308" r:id="rId55"/>
    <p:sldId id="337" r:id="rId56"/>
    <p:sldId id="338" r:id="rId57"/>
    <p:sldId id="317" r:id="rId58"/>
    <p:sldId id="318" r:id="rId59"/>
    <p:sldId id="319" r:id="rId60"/>
    <p:sldId id="323" r:id="rId61"/>
    <p:sldId id="324" r:id="rId62"/>
    <p:sldId id="326" r:id="rId63"/>
    <p:sldId id="327" r:id="rId64"/>
    <p:sldId id="328" r:id="rId65"/>
    <p:sldId id="332" r:id="rId66"/>
    <p:sldId id="333" r:id="rId67"/>
    <p:sldId id="329" r:id="rId68"/>
    <p:sldId id="349" r:id="rId69"/>
    <p:sldId id="359" r:id="rId70"/>
    <p:sldId id="334" r:id="rId71"/>
    <p:sldId id="335" r:id="rId72"/>
    <p:sldId id="362" r:id="rId73"/>
    <p:sldId id="360" r:id="rId74"/>
    <p:sldId id="350" r:id="rId75"/>
    <p:sldId id="364" r:id="rId76"/>
    <p:sldId id="367" r:id="rId77"/>
    <p:sldId id="365" r:id="rId78"/>
    <p:sldId id="336" r:id="rId79"/>
    <p:sldId id="351" r:id="rId80"/>
    <p:sldId id="369" r:id="rId81"/>
    <p:sldId id="370" r:id="rId82"/>
    <p:sldId id="352" r:id="rId83"/>
    <p:sldId id="353" r:id="rId84"/>
    <p:sldId id="354" r:id="rId85"/>
    <p:sldId id="355" r:id="rId86"/>
    <p:sldId id="366" r:id="rId87"/>
    <p:sldId id="368" r:id="rId88"/>
    <p:sldId id="371" r:id="rId89"/>
    <p:sldId id="374" r:id="rId90"/>
    <p:sldId id="375" r:id="rId91"/>
    <p:sldId id="376" r:id="rId92"/>
    <p:sldId id="377" r:id="rId93"/>
    <p:sldId id="378" r:id="rId94"/>
    <p:sldId id="379" r:id="rId95"/>
    <p:sldId id="380" r:id="rId96"/>
    <p:sldId id="381" r:id="rId97"/>
    <p:sldId id="275" r:id="rId98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eronica Montesdeoca Zambrano" initials="VMZ" lastIdx="1" clrIdx="0">
    <p:extLst>
      <p:ext uri="{19B8F6BF-5375-455C-9EA6-DF929625EA0E}">
        <p15:presenceInfo xmlns:p15="http://schemas.microsoft.com/office/powerpoint/2012/main" userId="c24716abe831d3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53" autoAdjust="0"/>
    <p:restoredTop sz="94660"/>
  </p:normalViewPr>
  <p:slideViewPr>
    <p:cSldViewPr snapToGrid="0">
      <p:cViewPr varScale="1">
        <p:scale>
          <a:sx n="73" d="100"/>
          <a:sy n="73" d="100"/>
        </p:scale>
        <p:origin x="62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commentAuthors" Target="commentAuthors.xml"/><Relationship Id="rId10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9048966535433078E-3"/>
          <c:y val="0"/>
          <c:w val="0.63229170767716536"/>
          <c:h val="0.94843750317190556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 1,158,504.59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D57-423A-9E09-4DF62A6CE72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D57-423A-9E09-4DF62A6CE72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AD57-423A-9E09-4DF62A6CE72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AD57-423A-9E09-4DF62A6CE72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AD57-423A-9E09-4DF62A6CE72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AD57-423A-9E09-4DF62A6CE729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AD57-423A-9E09-4DF62A6CE729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AD57-423A-9E09-4DF62A6CE729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AD57-423A-9E09-4DF62A6CE729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AD57-423A-9E09-4DF62A6CE729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AD57-423A-9E09-4DF62A6CE729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AD57-423A-9E09-4DF62A6CE729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AD57-423A-9E09-4DF62A6CE729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Hoja1!$A$2:$A$14</c:f>
              <c:strCache>
                <c:ptCount val="13"/>
                <c:pt idx="0">
                  <c:v>ADMINISTRACION FINANCIERA</c:v>
                </c:pt>
                <c:pt idx="1">
                  <c:v>JUSTICIA POLICIA Y VIGILANCIA</c:v>
                </c:pt>
                <c:pt idx="2">
                  <c:v>UNIDAD TECNICA ESPECIALIZADA DE ATENCION</c:v>
                </c:pt>
                <c:pt idx="3">
                  <c:v>PARTICIPACION CIUDADANA</c:v>
                </c:pt>
                <c:pt idx="4">
                  <c:v>REGISTRADURIA DE LA PROPIEDAD</c:v>
                </c:pt>
                <c:pt idx="5">
                  <c:v>EDUCACION Y CULTURA Y DEPORTE</c:v>
                </c:pt>
                <c:pt idx="6">
                  <c:v>TURISMO Y MEDIO AMBIENTE</c:v>
                </c:pt>
                <c:pt idx="7">
                  <c:v>PLANIFICACION URBANA Y RURAL</c:v>
                </c:pt>
                <c:pt idx="8">
                  <c:v>HIGIENE AMBIENTAL</c:v>
                </c:pt>
                <c:pt idx="9">
                  <c:v>UNIDAD  DE TRANSPORTE</c:v>
                </c:pt>
                <c:pt idx="10">
                  <c:v>DESARROLLO COMUNITARIO</c:v>
                </c:pt>
                <c:pt idx="11">
                  <c:v>OTROS SERVICIOS COMUNALES</c:v>
                </c:pt>
                <c:pt idx="12">
                  <c:v>GASTOS COMUNES DE LA ENTIDAD</c:v>
                </c:pt>
              </c:strCache>
            </c:strRef>
          </c:cat>
          <c:val>
            <c:numRef>
              <c:f>Hoja1!$B$2:$B$14</c:f>
              <c:numCache>
                <c:formatCode>_(* #,##0.00_);_(* \(#,##0.00\);_(* "-"??_);_(@_)</c:formatCode>
                <c:ptCount val="13"/>
                <c:pt idx="0">
                  <c:v>312831.15000000002</c:v>
                </c:pt>
                <c:pt idx="1">
                  <c:v>161162.14000000001</c:v>
                </c:pt>
                <c:pt idx="2">
                  <c:v>268247.78999999998</c:v>
                </c:pt>
                <c:pt idx="3">
                  <c:v>8903.08</c:v>
                </c:pt>
                <c:pt idx="4">
                  <c:v>46195.24</c:v>
                </c:pt>
                <c:pt idx="5">
                  <c:v>536677.81999999995</c:v>
                </c:pt>
                <c:pt idx="6">
                  <c:v>70473.03</c:v>
                </c:pt>
                <c:pt idx="7">
                  <c:v>113721.67</c:v>
                </c:pt>
                <c:pt idx="8">
                  <c:v>891291.22</c:v>
                </c:pt>
                <c:pt idx="9">
                  <c:v>58776.27</c:v>
                </c:pt>
                <c:pt idx="10">
                  <c:v>276426.73</c:v>
                </c:pt>
                <c:pt idx="11">
                  <c:v>3486557.75</c:v>
                </c:pt>
                <c:pt idx="12">
                  <c:v>4320107.91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AD57-423A-9E09-4DF62A6CE729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4CB8E-757C-4920-BAF2-C6E3B35B1A78}" type="datetimeFigureOut">
              <a:rPr lang="es-EC" smtClean="0"/>
              <a:t>7/10/2020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F5832-8784-4E81-A36A-3D29A96F01B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0599125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4CB8E-757C-4920-BAF2-C6E3B35B1A78}" type="datetimeFigureOut">
              <a:rPr lang="es-EC" smtClean="0"/>
              <a:t>7/10/2020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F5832-8784-4E81-A36A-3D29A96F01B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635132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4CB8E-757C-4920-BAF2-C6E3B35B1A78}" type="datetimeFigureOut">
              <a:rPr lang="es-EC" smtClean="0"/>
              <a:t>7/10/2020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F5832-8784-4E81-A36A-3D29A96F01B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458263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4CB8E-757C-4920-BAF2-C6E3B35B1A78}" type="datetimeFigureOut">
              <a:rPr lang="es-EC" smtClean="0"/>
              <a:t>7/10/2020</a:t>
            </a:fld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F5832-8784-4E81-A36A-3D29A96F01B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068645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4CB8E-757C-4920-BAF2-C6E3B35B1A78}" type="datetimeFigureOut">
              <a:rPr lang="es-EC" smtClean="0"/>
              <a:t>7/10/2020</a:t>
            </a:fld>
            <a:endParaRPr lang="es-EC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F5832-8784-4E81-A36A-3D29A96F01B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0657304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4CB8E-757C-4920-BAF2-C6E3B35B1A78}" type="datetimeFigureOut">
              <a:rPr lang="es-EC" smtClean="0"/>
              <a:t>7/10/2020</a:t>
            </a:fld>
            <a:endParaRPr lang="es-EC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F5832-8784-4E81-A36A-3D29A96F01B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523418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4CB8E-757C-4920-BAF2-C6E3B35B1A78}" type="datetimeFigureOut">
              <a:rPr lang="es-EC" smtClean="0"/>
              <a:t>7/10/2020</a:t>
            </a:fld>
            <a:endParaRPr lang="es-EC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F5832-8784-4E81-A36A-3D29A96F01B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172923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4CB8E-757C-4920-BAF2-C6E3B35B1A78}" type="datetimeFigureOut">
              <a:rPr lang="es-EC" smtClean="0"/>
              <a:t>7/10/2020</a:t>
            </a:fld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F5832-8784-4E81-A36A-3D29A96F01B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107727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4CB8E-757C-4920-BAF2-C6E3B35B1A78}" type="datetimeFigureOut">
              <a:rPr lang="es-EC" smtClean="0"/>
              <a:t>7/10/2020</a:t>
            </a:fld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F5832-8784-4E81-A36A-3D29A96F01B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788925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4CB8E-757C-4920-BAF2-C6E3B35B1A78}" type="datetimeFigureOut">
              <a:rPr lang="es-EC" smtClean="0"/>
              <a:t>7/10/2020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F5832-8784-4E81-A36A-3D29A96F01B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308835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4CB8E-757C-4920-BAF2-C6E3B35B1A78}" type="datetimeFigureOut">
              <a:rPr lang="es-EC" smtClean="0"/>
              <a:t>7/10/2020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F5832-8784-4E81-A36A-3D29A96F01B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462092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B4CB8E-757C-4920-BAF2-C6E3B35B1A78}" type="datetimeFigureOut">
              <a:rPr lang="es-EC" smtClean="0"/>
              <a:t>7/10/2020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3F5832-8784-4E81-A36A-3D29A96F01B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8330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wipe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4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5.jpe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6.jpe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sultado de imagen para gad flavio alfaro">
            <a:extLst>
              <a:ext uri="{FF2B5EF4-FFF2-40B4-BE49-F238E27FC236}">
                <a16:creationId xmlns:a16="http://schemas.microsoft.com/office/drawing/2014/main" id="{A6B1F684-7FD8-4F9A-BBCC-ADEB093D1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8902" y="2441995"/>
            <a:ext cx="3590122" cy="3768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E94E46C9-533A-4672-AB0A-498FA2ABDB2B}"/>
              </a:ext>
            </a:extLst>
          </p:cNvPr>
          <p:cNvSpPr/>
          <p:nvPr/>
        </p:nvSpPr>
        <p:spPr>
          <a:xfrm>
            <a:off x="582003" y="235472"/>
            <a:ext cx="10322430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40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RENDICIÓN DE </a:t>
            </a:r>
            <a:r>
              <a:rPr lang="es-EC" sz="40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CUENTAS 2019</a:t>
            </a:r>
          </a:p>
          <a:p>
            <a:pPr algn="ctr"/>
            <a:r>
              <a:rPr lang="es-EC" sz="36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GOBIERNO AUTÓNOMO DESCENTRALIZADO MUNICIPAL DEL CANTÓN FLAVIO ALFARO</a:t>
            </a:r>
          </a:p>
          <a:p>
            <a:pPr algn="ctr"/>
            <a:endParaRPr lang="es-ES" sz="40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405337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E94E46C9-533A-4672-AB0A-498FA2ABDB2B}"/>
              </a:ext>
            </a:extLst>
          </p:cNvPr>
          <p:cNvSpPr/>
          <p:nvPr/>
        </p:nvSpPr>
        <p:spPr>
          <a:xfrm>
            <a:off x="2530444" y="584343"/>
            <a:ext cx="67675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40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MARCO </a:t>
            </a:r>
            <a:r>
              <a:rPr lang="es-EC" sz="40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JURÍDICO</a:t>
            </a:r>
            <a:endParaRPr lang="es-ES" sz="40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0E46A7F9-7E11-423B-AA09-94E56514CA95}"/>
              </a:ext>
            </a:extLst>
          </p:cNvPr>
          <p:cNvSpPr/>
          <p:nvPr/>
        </p:nvSpPr>
        <p:spPr>
          <a:xfrm>
            <a:off x="962025" y="1959200"/>
            <a:ext cx="106108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C" sz="2400" dirty="0"/>
              <a:t>Constitución de la República del </a:t>
            </a:r>
            <a:r>
              <a:rPr lang="es-EC" sz="2400" dirty="0" smtClean="0"/>
              <a:t>Ecuador.</a:t>
            </a:r>
            <a:endParaRPr lang="es-EC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C" sz="2400" dirty="0" smtClean="0"/>
              <a:t>Ley Orgánica de Participación Ciudadana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C" sz="2400" dirty="0" smtClean="0"/>
              <a:t>Código Orgánico de Organización Territorial Autonomía y Descentralización</a:t>
            </a:r>
            <a:endParaRPr lang="es-EC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" sz="24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8" name="Picture 6" descr="Resultado de imagen para gad flavio alfaro">
            <a:extLst>
              <a:ext uri="{FF2B5EF4-FFF2-40B4-BE49-F238E27FC236}">
                <a16:creationId xmlns:a16="http://schemas.microsoft.com/office/drawing/2014/main" id="{8A7D2878-FF22-4D7B-9529-E3A752E26B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2" y="293024"/>
            <a:ext cx="991017" cy="10401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89AD54E-810E-48E8-A59C-BC19AA6DD5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765" y="229883"/>
            <a:ext cx="1614528" cy="1103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Archivo:Logo of the National Assembly of Ecuador.svg - Wikipedia, la  enciclopedia libre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160" y="4040601"/>
            <a:ext cx="2792361" cy="17059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058" name="Picture 10" descr="CPCCS - Prefectura Ecológica del Azua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7404" y="4040601"/>
            <a:ext cx="3428468" cy="24804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060" name="Picture 12" descr="Funciones y Competencia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0415" y="4337138"/>
            <a:ext cx="4079421" cy="2114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80347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sultado de imagen para gad flavio alfaro">
            <a:extLst>
              <a:ext uri="{FF2B5EF4-FFF2-40B4-BE49-F238E27FC236}">
                <a16:creationId xmlns:a16="http://schemas.microsoft.com/office/drawing/2014/main" id="{A6B1F684-7FD8-4F9A-BBCC-ADEB093D1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76" y="312516"/>
            <a:ext cx="1016447" cy="10668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E94E46C9-533A-4672-AB0A-498FA2ABDB2B}"/>
              </a:ext>
            </a:extLst>
          </p:cNvPr>
          <p:cNvSpPr/>
          <p:nvPr/>
        </p:nvSpPr>
        <p:spPr>
          <a:xfrm>
            <a:off x="2413222" y="1158663"/>
            <a:ext cx="76247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40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DIRECCIONAMIENTO ESTRATÉGICO</a:t>
            </a:r>
            <a:endParaRPr lang="es-ES" sz="40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181517F5-7BB3-473B-9C53-7F5027662636}"/>
              </a:ext>
            </a:extLst>
          </p:cNvPr>
          <p:cNvSpPr/>
          <p:nvPr/>
        </p:nvSpPr>
        <p:spPr>
          <a:xfrm>
            <a:off x="1978470" y="2540026"/>
            <a:ext cx="8494268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C" sz="2400" dirty="0" smtClean="0"/>
              <a:t>El </a:t>
            </a:r>
            <a:r>
              <a:rPr lang="es-EC" sz="2400" dirty="0"/>
              <a:t>G</a:t>
            </a:r>
            <a:r>
              <a:rPr lang="es-EC" sz="2400" dirty="0" smtClean="0"/>
              <a:t>obierno </a:t>
            </a:r>
            <a:r>
              <a:rPr lang="es-EC" sz="2400" dirty="0"/>
              <a:t>Municipal del Cantón </a:t>
            </a:r>
            <a:r>
              <a:rPr lang="es-EC" sz="2400" dirty="0" smtClean="0"/>
              <a:t>Flavio Alfaro </a:t>
            </a:r>
            <a:r>
              <a:rPr lang="es-EC" sz="2400" dirty="0"/>
              <a:t>se sustenta en su direccionamiento estratégico, así como en las atribuciones y competencias establecidas en la Constitución de la </a:t>
            </a:r>
            <a:r>
              <a:rPr lang="es-EC" sz="2400" dirty="0" smtClean="0"/>
              <a:t>República</a:t>
            </a:r>
            <a:r>
              <a:rPr lang="es-EC" sz="2400" dirty="0"/>
              <a:t>, el Código Orgánico de Ordenamiento </a:t>
            </a:r>
            <a:r>
              <a:rPr lang="es-EC" sz="2400" dirty="0" smtClean="0"/>
              <a:t>Territorial </a:t>
            </a:r>
            <a:r>
              <a:rPr lang="es-EC" sz="2400" dirty="0"/>
              <a:t>y demás cuerpos legales que regulan la gestión de los </a:t>
            </a:r>
            <a:r>
              <a:rPr lang="es-EC" sz="2400" dirty="0" smtClean="0"/>
              <a:t>Gobiernos Autónomos Descentralizados Municipales. </a:t>
            </a:r>
            <a:endParaRPr lang="es-EC" sz="24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CB911A7-BD2C-4235-BEE7-27F3ED565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2806" y="455396"/>
            <a:ext cx="1547137" cy="10572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374840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sultado de imagen para gad flavio alfaro">
            <a:extLst>
              <a:ext uri="{FF2B5EF4-FFF2-40B4-BE49-F238E27FC236}">
                <a16:creationId xmlns:a16="http://schemas.microsoft.com/office/drawing/2014/main" id="{A6B1F684-7FD8-4F9A-BBCC-ADEB093D1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76" y="312516"/>
            <a:ext cx="925799" cy="9716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E94E46C9-533A-4672-AB0A-498FA2ABDB2B}"/>
              </a:ext>
            </a:extLst>
          </p:cNvPr>
          <p:cNvSpPr/>
          <p:nvPr/>
        </p:nvSpPr>
        <p:spPr>
          <a:xfrm>
            <a:off x="2468418" y="312516"/>
            <a:ext cx="76247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40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DIRECCIONAMIENTO ESTRATÉGICO Y ESTRUCTURA ORGANIZACIONAL</a:t>
            </a:r>
            <a:endParaRPr lang="es-ES" sz="40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181517F5-7BB3-473B-9C53-7F5027662636}"/>
              </a:ext>
            </a:extLst>
          </p:cNvPr>
          <p:cNvSpPr/>
          <p:nvPr/>
        </p:nvSpPr>
        <p:spPr>
          <a:xfrm>
            <a:off x="588676" y="1635955"/>
            <a:ext cx="11024204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C" sz="2800" b="1" dirty="0"/>
              <a:t>VISIÓN.</a:t>
            </a:r>
            <a:r>
              <a:rPr lang="es-EC" sz="2400" b="1" dirty="0"/>
              <a:t>- </a:t>
            </a:r>
          </a:p>
          <a:p>
            <a:pPr algn="just"/>
            <a:r>
              <a:rPr lang="es-EC" sz="2200" dirty="0"/>
              <a:t>Flavio Alfaro se proyecta como un territorio agropecuario, con sus recursos naturales manejados de una forma ordenada, sustentable y sostenible. </a:t>
            </a:r>
          </a:p>
          <a:p>
            <a:pPr algn="just"/>
            <a:r>
              <a:rPr lang="es-EC" sz="2200" dirty="0" smtClean="0"/>
              <a:t>Contará </a:t>
            </a:r>
            <a:r>
              <a:rPr lang="es-EC" sz="2200" dirty="0"/>
              <a:t>con un sistema vial, tránsito y transporte que proporcionará una movilidad y conectividad interna y externa eficiente; o que permitirá que sea un territorio productivo y referente regional, gozando de nuevas oportunidades para </a:t>
            </a:r>
            <a:r>
              <a:rPr lang="es-EC" sz="2200" dirty="0" smtClean="0"/>
              <a:t>realizar </a:t>
            </a:r>
            <a:r>
              <a:rPr lang="es-EC" sz="2200" dirty="0"/>
              <a:t>actividades económicas diversificadas, en ramas como la ganadería, </a:t>
            </a:r>
            <a:r>
              <a:rPr lang="es-EC" sz="2200" dirty="0" smtClean="0"/>
              <a:t>agricultura </a:t>
            </a:r>
            <a:r>
              <a:rPr lang="es-EC" sz="2200" dirty="0"/>
              <a:t>y pequeña industria, a su vez fortalecer el </a:t>
            </a:r>
            <a:r>
              <a:rPr lang="es-EC" sz="2200" dirty="0" smtClean="0"/>
              <a:t>potencial turístico </a:t>
            </a:r>
            <a:r>
              <a:rPr lang="es-EC" sz="2200" dirty="0"/>
              <a:t>de la zona, constituyéndose en un centro de desarrollo con equidad social, conservación de los recursos naturales, aplicando políticas públicas y a la optimización de la inversión en forma incluyente. Así mismo se fortalecerá la participación ciudadana para que todas y todos garanticen el fomento de un régimen de desarrollo junto al Gobierno Autónomo Descentralizado, en búsqueda de mejorar la calidad de vida de la ciudadanía, cerrando brechas y tener un acceso efectivo al cumplimiento de sus derechos y servicios de calidad para garantizar el buen vivir</a:t>
            </a:r>
            <a:r>
              <a:rPr lang="es-EC" sz="2200" dirty="0" smtClean="0"/>
              <a:t>.</a:t>
            </a:r>
            <a:endParaRPr lang="es-EC" sz="22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539FB80-F944-4BB0-AECA-36BEF6DAD5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2807" y="455395"/>
            <a:ext cx="1572148" cy="10743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851709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sultado de imagen para gad flavio alfaro">
            <a:extLst>
              <a:ext uri="{FF2B5EF4-FFF2-40B4-BE49-F238E27FC236}">
                <a16:creationId xmlns:a16="http://schemas.microsoft.com/office/drawing/2014/main" id="{A6B1F684-7FD8-4F9A-BBCC-ADEB093D1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76" y="312516"/>
            <a:ext cx="1016447" cy="10668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E94E46C9-533A-4672-AB0A-498FA2ABDB2B}"/>
              </a:ext>
            </a:extLst>
          </p:cNvPr>
          <p:cNvSpPr/>
          <p:nvPr/>
        </p:nvSpPr>
        <p:spPr>
          <a:xfrm>
            <a:off x="2138174" y="332886"/>
            <a:ext cx="80533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40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OBJETIVOS ESTRATÉGICOS</a:t>
            </a:r>
            <a:endParaRPr lang="es-ES" sz="40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181517F5-7BB3-473B-9C53-7F5027662636}"/>
              </a:ext>
            </a:extLst>
          </p:cNvPr>
          <p:cNvSpPr/>
          <p:nvPr/>
        </p:nvSpPr>
        <p:spPr>
          <a:xfrm>
            <a:off x="1328738" y="1656325"/>
            <a:ext cx="927055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EC" sz="2400" dirty="0"/>
              <a:t>Mejorar la calidad de vida de la población del Cantón con una oferta de servicios públicos de calidad.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EC" sz="2400" dirty="0"/>
              <a:t>Fortalecer las estrategias de desarrollo integral del Cantón junto con todos los sectores sociales.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EC" sz="2400" dirty="0"/>
              <a:t>Fomentar la participación ciudadana en la gestión municipal y el mantenimiento de los servicios y bienes públicos.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EC" sz="2400" dirty="0"/>
              <a:t>Fomentar el trabajo coordinado entre departamentos y autoridades municipales.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EC" sz="2400" dirty="0"/>
              <a:t>Promover los valores y principios municipales.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EC" sz="2400" dirty="0"/>
              <a:t>Reconocer la identidad étnica y cultural del Cantón en todas las acciones.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EC" sz="2400" dirty="0"/>
              <a:t>Proveer de obras y servicios de calidad para todo el cantón.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E151C41-329F-47A1-A053-43B54CE086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5207" y="301190"/>
            <a:ext cx="1577760" cy="10781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052001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sultado de imagen para gad flavio alfaro">
            <a:extLst>
              <a:ext uri="{FF2B5EF4-FFF2-40B4-BE49-F238E27FC236}">
                <a16:creationId xmlns:a16="http://schemas.microsoft.com/office/drawing/2014/main" id="{A6B1F684-7FD8-4F9A-BBCC-ADEB093D1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76" y="312516"/>
            <a:ext cx="1016447" cy="10668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CB911A7-BD2C-4235-BEE7-27F3ED565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2779" y="312516"/>
            <a:ext cx="1352093" cy="9239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75CF7C63-FE08-4776-B6C0-31DA092DA348}"/>
              </a:ext>
            </a:extLst>
          </p:cNvPr>
          <p:cNvSpPr/>
          <p:nvPr/>
        </p:nvSpPr>
        <p:spPr>
          <a:xfrm>
            <a:off x="3656265" y="1379326"/>
            <a:ext cx="46553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60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INFORME</a:t>
            </a:r>
          </a:p>
          <a:p>
            <a:pPr algn="ctr"/>
            <a:r>
              <a:rPr lang="es-EC" sz="60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2019</a:t>
            </a:r>
            <a:endParaRPr lang="es-EC" sz="60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es-ES" sz="40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076" name="Picture 4" descr="Rendición de Cuentas 2017 | Instituto Antártico Ecuatoriano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7" t="3057" r="68101" b="3813"/>
          <a:stretch/>
        </p:blipFill>
        <p:spPr bwMode="auto">
          <a:xfrm>
            <a:off x="457200" y="2751195"/>
            <a:ext cx="3004457" cy="3871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73152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9305365"/>
          </a:xfrm>
        </p:spPr>
      </p:pic>
    </p:spTree>
    <p:extLst>
      <p:ext uri="{BB962C8B-B14F-4D97-AF65-F5344CB8AC3E}">
        <p14:creationId xmlns:p14="http://schemas.microsoft.com/office/powerpoint/2010/main" val="8036393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63184" cy="8182728"/>
          </a:xfrm>
        </p:spPr>
      </p:pic>
    </p:spTree>
    <p:extLst>
      <p:ext uri="{BB962C8B-B14F-4D97-AF65-F5344CB8AC3E}">
        <p14:creationId xmlns:p14="http://schemas.microsoft.com/office/powerpoint/2010/main" val="37993248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898"/>
          </a:xfrm>
        </p:spPr>
      </p:pic>
    </p:spTree>
    <p:extLst>
      <p:ext uri="{BB962C8B-B14F-4D97-AF65-F5344CB8AC3E}">
        <p14:creationId xmlns:p14="http://schemas.microsoft.com/office/powerpoint/2010/main" val="21210275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6851" cy="6858000"/>
          </a:xfrm>
        </p:spPr>
      </p:pic>
    </p:spTree>
    <p:extLst>
      <p:ext uri="{BB962C8B-B14F-4D97-AF65-F5344CB8AC3E}">
        <p14:creationId xmlns:p14="http://schemas.microsoft.com/office/powerpoint/2010/main" val="6448204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31337" cy="7801106"/>
          </a:xfrm>
        </p:spPr>
      </p:pic>
    </p:spTree>
    <p:extLst>
      <p:ext uri="{BB962C8B-B14F-4D97-AF65-F5344CB8AC3E}">
        <p14:creationId xmlns:p14="http://schemas.microsoft.com/office/powerpoint/2010/main" val="19475278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0940736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9075003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2650685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6464009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35232"/>
          </a:xfrm>
        </p:spPr>
      </p:pic>
    </p:spTree>
    <p:extLst>
      <p:ext uri="{BB962C8B-B14F-4D97-AF65-F5344CB8AC3E}">
        <p14:creationId xmlns:p14="http://schemas.microsoft.com/office/powerpoint/2010/main" val="30105122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7396843"/>
          </a:xfrm>
        </p:spPr>
      </p:pic>
    </p:spTree>
    <p:extLst>
      <p:ext uri="{BB962C8B-B14F-4D97-AF65-F5344CB8AC3E}">
        <p14:creationId xmlns:p14="http://schemas.microsoft.com/office/powerpoint/2010/main" val="20639071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818765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274658" cy="8183105"/>
          </a:xfrm>
        </p:spPr>
      </p:pic>
    </p:spTree>
    <p:extLst>
      <p:ext uri="{BB962C8B-B14F-4D97-AF65-F5344CB8AC3E}">
        <p14:creationId xmlns:p14="http://schemas.microsoft.com/office/powerpoint/2010/main" val="15156616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274658" cy="8183105"/>
          </a:xfrm>
        </p:spPr>
      </p:pic>
    </p:spTree>
    <p:extLst>
      <p:ext uri="{BB962C8B-B14F-4D97-AF65-F5344CB8AC3E}">
        <p14:creationId xmlns:p14="http://schemas.microsoft.com/office/powerpoint/2010/main" val="12079365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06986"/>
          </a:xfrm>
        </p:spPr>
      </p:pic>
    </p:spTree>
    <p:extLst>
      <p:ext uri="{BB962C8B-B14F-4D97-AF65-F5344CB8AC3E}">
        <p14:creationId xmlns:p14="http://schemas.microsoft.com/office/powerpoint/2010/main" val="21693974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29824178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1176427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8391381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5011039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9234384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sultado de imagen para gad flavio alfaro">
            <a:extLst>
              <a:ext uri="{FF2B5EF4-FFF2-40B4-BE49-F238E27FC236}">
                <a16:creationId xmlns:a16="http://schemas.microsoft.com/office/drawing/2014/main" id="{A6B1F684-7FD8-4F9A-BBCC-ADEB093D1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76" y="312516"/>
            <a:ext cx="1016447" cy="10668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CB911A7-BD2C-4235-BEE7-27F3ED565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2779" y="312516"/>
            <a:ext cx="1352093" cy="9239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75CF7C63-FE08-4776-B6C0-31DA092DA348}"/>
              </a:ext>
            </a:extLst>
          </p:cNvPr>
          <p:cNvSpPr/>
          <p:nvPr/>
        </p:nvSpPr>
        <p:spPr>
          <a:xfrm>
            <a:off x="1286358" y="1379326"/>
            <a:ext cx="988791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60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RECOLECCIÓN DE BASURA </a:t>
            </a:r>
            <a:endParaRPr lang="es-EC" sz="60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es-ES" sz="40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9218" name="Picture 2" descr="Camion Basura Imágenes Y Fotos - 123R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6679" y="2635145"/>
            <a:ext cx="5020859" cy="3224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62243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23268"/>
            <a:ext cx="12192000" cy="9144000"/>
          </a:xfrm>
        </p:spPr>
      </p:pic>
    </p:spTree>
    <p:extLst>
      <p:ext uri="{BB962C8B-B14F-4D97-AF65-F5344CB8AC3E}">
        <p14:creationId xmlns:p14="http://schemas.microsoft.com/office/powerpoint/2010/main" val="1018445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079423"/>
          </a:xfrm>
        </p:spPr>
      </p:pic>
    </p:spTree>
    <p:extLst>
      <p:ext uri="{BB962C8B-B14F-4D97-AF65-F5344CB8AC3E}">
        <p14:creationId xmlns:p14="http://schemas.microsoft.com/office/powerpoint/2010/main" val="16437466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39036"/>
            <a:ext cx="12192000" cy="8124826"/>
          </a:xfrm>
        </p:spPr>
      </p:pic>
    </p:spTree>
    <p:extLst>
      <p:ext uri="{BB962C8B-B14F-4D97-AF65-F5344CB8AC3E}">
        <p14:creationId xmlns:p14="http://schemas.microsoft.com/office/powerpoint/2010/main" val="9089085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4826"/>
          </a:xfrm>
        </p:spPr>
      </p:pic>
    </p:spTree>
    <p:extLst>
      <p:ext uri="{BB962C8B-B14F-4D97-AF65-F5344CB8AC3E}">
        <p14:creationId xmlns:p14="http://schemas.microsoft.com/office/powerpoint/2010/main" val="10569781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sultado de imagen para gad flavio alfaro">
            <a:extLst>
              <a:ext uri="{FF2B5EF4-FFF2-40B4-BE49-F238E27FC236}">
                <a16:creationId xmlns:a16="http://schemas.microsoft.com/office/drawing/2014/main" id="{A6B1F684-7FD8-4F9A-BBCC-ADEB093D1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76" y="312516"/>
            <a:ext cx="1016447" cy="10668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E94E46C9-533A-4672-AB0A-498FA2ABDB2B}"/>
              </a:ext>
            </a:extLst>
          </p:cNvPr>
          <p:cNvSpPr/>
          <p:nvPr/>
        </p:nvSpPr>
        <p:spPr>
          <a:xfrm>
            <a:off x="1994483" y="1495480"/>
            <a:ext cx="80533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40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SERVICIO DE AGUA</a:t>
            </a:r>
            <a:endParaRPr lang="es-ES" sz="40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E151C41-329F-47A1-A053-43B54CE086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5207" y="301190"/>
            <a:ext cx="1577760" cy="10781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845" y="2982004"/>
            <a:ext cx="4383993" cy="2639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3122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026197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4943"/>
            <a:ext cx="12192000" cy="8124909"/>
          </a:xfrm>
        </p:spPr>
      </p:pic>
    </p:spTree>
    <p:extLst>
      <p:ext uri="{BB962C8B-B14F-4D97-AF65-F5344CB8AC3E}">
        <p14:creationId xmlns:p14="http://schemas.microsoft.com/office/powerpoint/2010/main" val="9087425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09453"/>
            <a:ext cx="12192000" cy="8124826"/>
          </a:xfrm>
        </p:spPr>
      </p:pic>
    </p:spTree>
    <p:extLst>
      <p:ext uri="{BB962C8B-B14F-4D97-AF65-F5344CB8AC3E}">
        <p14:creationId xmlns:p14="http://schemas.microsoft.com/office/powerpoint/2010/main" val="37068434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4826"/>
          </a:xfrm>
        </p:spPr>
      </p:pic>
    </p:spTree>
    <p:extLst>
      <p:ext uri="{BB962C8B-B14F-4D97-AF65-F5344CB8AC3E}">
        <p14:creationId xmlns:p14="http://schemas.microsoft.com/office/powerpoint/2010/main" val="23559896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4826"/>
          </a:xfrm>
        </p:spPr>
      </p:pic>
    </p:spTree>
    <p:extLst>
      <p:ext uri="{BB962C8B-B14F-4D97-AF65-F5344CB8AC3E}">
        <p14:creationId xmlns:p14="http://schemas.microsoft.com/office/powerpoint/2010/main" val="29918068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25634" y="0"/>
            <a:ext cx="14817634" cy="8124826"/>
          </a:xfrm>
        </p:spPr>
      </p:pic>
    </p:spTree>
    <p:extLst>
      <p:ext uri="{BB962C8B-B14F-4D97-AF65-F5344CB8AC3E}">
        <p14:creationId xmlns:p14="http://schemas.microsoft.com/office/powerpoint/2010/main" val="9272146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357847" cy="8235347"/>
          </a:xfrm>
        </p:spPr>
      </p:pic>
    </p:spTree>
    <p:extLst>
      <p:ext uri="{BB962C8B-B14F-4D97-AF65-F5344CB8AC3E}">
        <p14:creationId xmlns:p14="http://schemas.microsoft.com/office/powerpoint/2010/main" val="37651570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sultado de imagen para gad flavio alfaro">
            <a:extLst>
              <a:ext uri="{FF2B5EF4-FFF2-40B4-BE49-F238E27FC236}">
                <a16:creationId xmlns:a16="http://schemas.microsoft.com/office/drawing/2014/main" id="{A6B1F684-7FD8-4F9A-BBCC-ADEB093D1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76" y="312516"/>
            <a:ext cx="1016447" cy="10668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E94E46C9-533A-4672-AB0A-498FA2ABDB2B}"/>
              </a:ext>
            </a:extLst>
          </p:cNvPr>
          <p:cNvSpPr/>
          <p:nvPr/>
        </p:nvSpPr>
        <p:spPr>
          <a:xfrm>
            <a:off x="1994483" y="1495480"/>
            <a:ext cx="80533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40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EMERGENCIA HIDROSANITARIA </a:t>
            </a:r>
            <a:endParaRPr lang="es-ES" sz="40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E151C41-329F-47A1-A053-43B54CE086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5207" y="301190"/>
            <a:ext cx="1577760" cy="10781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4" name="Picture 4" descr="Servicios Hidrosanitarios - PGPF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3140" y="2683813"/>
            <a:ext cx="4613787" cy="3369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24953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4111402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4826"/>
          </a:xfrm>
        </p:spPr>
      </p:pic>
    </p:spTree>
    <p:extLst>
      <p:ext uri="{BB962C8B-B14F-4D97-AF65-F5344CB8AC3E}">
        <p14:creationId xmlns:p14="http://schemas.microsoft.com/office/powerpoint/2010/main" val="4194476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4826"/>
          </a:xfrm>
        </p:spPr>
      </p:pic>
    </p:spTree>
    <p:extLst>
      <p:ext uri="{BB962C8B-B14F-4D97-AF65-F5344CB8AC3E}">
        <p14:creationId xmlns:p14="http://schemas.microsoft.com/office/powerpoint/2010/main" val="41018457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66826"/>
            <a:ext cx="12192000" cy="8124826"/>
          </a:xfrm>
        </p:spPr>
      </p:pic>
    </p:spTree>
    <p:extLst>
      <p:ext uri="{BB962C8B-B14F-4D97-AF65-F5344CB8AC3E}">
        <p14:creationId xmlns:p14="http://schemas.microsoft.com/office/powerpoint/2010/main" val="27397831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4983"/>
            <a:ext cx="12192000" cy="8124826"/>
          </a:xfrm>
        </p:spPr>
      </p:pic>
    </p:spTree>
    <p:extLst>
      <p:ext uri="{BB962C8B-B14F-4D97-AF65-F5344CB8AC3E}">
        <p14:creationId xmlns:p14="http://schemas.microsoft.com/office/powerpoint/2010/main" val="33765446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85790"/>
          </a:xfrm>
        </p:spPr>
      </p:pic>
    </p:spTree>
    <p:extLst>
      <p:ext uri="{BB962C8B-B14F-4D97-AF65-F5344CB8AC3E}">
        <p14:creationId xmlns:p14="http://schemas.microsoft.com/office/powerpoint/2010/main" val="37059016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4826"/>
          </a:xfrm>
        </p:spPr>
      </p:pic>
    </p:spTree>
    <p:extLst>
      <p:ext uri="{BB962C8B-B14F-4D97-AF65-F5344CB8AC3E}">
        <p14:creationId xmlns:p14="http://schemas.microsoft.com/office/powerpoint/2010/main" val="18857291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4826"/>
          </a:xfrm>
        </p:spPr>
      </p:pic>
    </p:spTree>
    <p:extLst>
      <p:ext uri="{BB962C8B-B14F-4D97-AF65-F5344CB8AC3E}">
        <p14:creationId xmlns:p14="http://schemas.microsoft.com/office/powerpoint/2010/main" val="37063109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4826"/>
          </a:xfrm>
        </p:spPr>
      </p:pic>
    </p:spTree>
    <p:extLst>
      <p:ext uri="{BB962C8B-B14F-4D97-AF65-F5344CB8AC3E}">
        <p14:creationId xmlns:p14="http://schemas.microsoft.com/office/powerpoint/2010/main" val="37314852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4826"/>
          </a:xfrm>
        </p:spPr>
      </p:pic>
    </p:spTree>
    <p:extLst>
      <p:ext uri="{BB962C8B-B14F-4D97-AF65-F5344CB8AC3E}">
        <p14:creationId xmlns:p14="http://schemas.microsoft.com/office/powerpoint/2010/main" val="13620172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4826"/>
          </a:xfrm>
        </p:spPr>
      </p:pic>
    </p:spTree>
    <p:extLst>
      <p:ext uri="{BB962C8B-B14F-4D97-AF65-F5344CB8AC3E}">
        <p14:creationId xmlns:p14="http://schemas.microsoft.com/office/powerpoint/2010/main" val="38382952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4826"/>
          </a:xfrm>
        </p:spPr>
      </p:pic>
    </p:spTree>
    <p:extLst>
      <p:ext uri="{BB962C8B-B14F-4D97-AF65-F5344CB8AC3E}">
        <p14:creationId xmlns:p14="http://schemas.microsoft.com/office/powerpoint/2010/main" val="2750501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0"/>
            <a:ext cx="12481301" cy="7020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164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sultado de imagen para gad flavio alfaro">
            <a:extLst>
              <a:ext uri="{FF2B5EF4-FFF2-40B4-BE49-F238E27FC236}">
                <a16:creationId xmlns:a16="http://schemas.microsoft.com/office/drawing/2014/main" id="{A6B1F684-7FD8-4F9A-BBCC-ADEB093D1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76" y="312516"/>
            <a:ext cx="1016447" cy="10668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E94E46C9-533A-4672-AB0A-498FA2ABDB2B}"/>
              </a:ext>
            </a:extLst>
          </p:cNvPr>
          <p:cNvSpPr/>
          <p:nvPr/>
        </p:nvSpPr>
        <p:spPr>
          <a:xfrm>
            <a:off x="1994483" y="1495480"/>
            <a:ext cx="80533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40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SITUACIÓN FINACIERA </a:t>
            </a:r>
            <a:endParaRPr lang="es-ES" sz="40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E151C41-329F-47A1-A053-43B54CE086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5207" y="301190"/>
            <a:ext cx="1577760" cy="10781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 descr="SISTEMA FINANCIERO - Cuida Tu FuturoCuida Tu Futur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9929" y="2713402"/>
            <a:ext cx="4638494" cy="391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68100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3987"/>
            <a:ext cx="5889355" cy="7505596"/>
          </a:xfr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828" y="-232475"/>
            <a:ext cx="5889357" cy="8826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5934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83" y="-1038386"/>
            <a:ext cx="12170839" cy="8121112"/>
          </a:xfrm>
        </p:spPr>
      </p:pic>
    </p:spTree>
    <p:extLst>
      <p:ext uri="{BB962C8B-B14F-4D97-AF65-F5344CB8AC3E}">
        <p14:creationId xmlns:p14="http://schemas.microsoft.com/office/powerpoint/2010/main" val="10965570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8276095"/>
          </a:xfrm>
        </p:spPr>
      </p:pic>
    </p:spTree>
    <p:extLst>
      <p:ext uri="{BB962C8B-B14F-4D97-AF65-F5344CB8AC3E}">
        <p14:creationId xmlns:p14="http://schemas.microsoft.com/office/powerpoint/2010/main" val="37557851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465" y="-1"/>
            <a:ext cx="12369466" cy="8462075"/>
          </a:xfrm>
        </p:spPr>
      </p:pic>
    </p:spTree>
    <p:extLst>
      <p:ext uri="{BB962C8B-B14F-4D97-AF65-F5344CB8AC3E}">
        <p14:creationId xmlns:p14="http://schemas.microsoft.com/office/powerpoint/2010/main" val="15681439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42660"/>
            <a:ext cx="12192000" cy="8465249"/>
          </a:xfrm>
        </p:spPr>
      </p:pic>
    </p:spTree>
    <p:extLst>
      <p:ext uri="{BB962C8B-B14F-4D97-AF65-F5344CB8AC3E}">
        <p14:creationId xmlns:p14="http://schemas.microsoft.com/office/powerpoint/2010/main" val="13783249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sultado de imagen para gad flavio alfaro">
            <a:extLst>
              <a:ext uri="{FF2B5EF4-FFF2-40B4-BE49-F238E27FC236}">
                <a16:creationId xmlns:a16="http://schemas.microsoft.com/office/drawing/2014/main" id="{A6B1F684-7FD8-4F9A-BBCC-ADEB093D1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1" y="209550"/>
            <a:ext cx="1316690" cy="1381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E94E46C9-533A-4672-AB0A-498FA2ABDB2B}"/>
              </a:ext>
            </a:extLst>
          </p:cNvPr>
          <p:cNvSpPr/>
          <p:nvPr/>
        </p:nvSpPr>
        <p:spPr>
          <a:xfrm>
            <a:off x="2568617" y="1591480"/>
            <a:ext cx="67675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US" sz="40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FIDEICOMISOS</a:t>
            </a:r>
            <a:endParaRPr lang="es-EC" sz="40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AC81414-DA93-410D-B0F8-4083A1F34E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206" y="385524"/>
            <a:ext cx="1716779" cy="11731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2" name="Picture 2" descr="Banco de Desarrollo del Ecuador B.P. RSS – Financiamos obras para cambiar  la vida de la gen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228" y="2875312"/>
            <a:ext cx="5856891" cy="3478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60806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4">
            <a:extLst>
              <a:ext uri="{FF2B5EF4-FFF2-40B4-BE49-F238E27FC236}">
                <a16:creationId xmlns:a16="http://schemas.microsoft.com/office/drawing/2014/main" id="{E57230D7-1689-4C7D-B7AE-A309476027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0114884"/>
              </p:ext>
            </p:extLst>
          </p:nvPr>
        </p:nvGraphicFramePr>
        <p:xfrm>
          <a:off x="1" y="-8"/>
          <a:ext cx="12191999" cy="6858007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744583">
                  <a:extLst>
                    <a:ext uri="{9D8B030D-6E8A-4147-A177-3AD203B41FA5}">
                      <a16:colId xmlns:a16="http://schemas.microsoft.com/office/drawing/2014/main" val="1386836483"/>
                    </a:ext>
                  </a:extLst>
                </a:gridCol>
                <a:gridCol w="4598941">
                  <a:extLst>
                    <a:ext uri="{9D8B030D-6E8A-4147-A177-3AD203B41FA5}">
                      <a16:colId xmlns:a16="http://schemas.microsoft.com/office/drawing/2014/main" val="519860014"/>
                    </a:ext>
                  </a:extLst>
                </a:gridCol>
                <a:gridCol w="23717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5974">
                  <a:extLst>
                    <a:ext uri="{9D8B030D-6E8A-4147-A177-3AD203B41FA5}">
                      <a16:colId xmlns:a16="http://schemas.microsoft.com/office/drawing/2014/main" val="230409196"/>
                    </a:ext>
                  </a:extLst>
                </a:gridCol>
                <a:gridCol w="2390777">
                  <a:extLst>
                    <a:ext uri="{9D8B030D-6E8A-4147-A177-3AD203B41FA5}">
                      <a16:colId xmlns:a16="http://schemas.microsoft.com/office/drawing/2014/main" val="669908513"/>
                    </a:ext>
                  </a:extLst>
                </a:gridCol>
              </a:tblGrid>
              <a:tr h="434059">
                <a:tc gridSpan="5">
                  <a:txBody>
                    <a:bodyPr/>
                    <a:lstStyle/>
                    <a:p>
                      <a:pPr algn="ctr"/>
                      <a:r>
                        <a:rPr lang="es-EC" sz="2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OBLIGACIONES </a:t>
                      </a:r>
                      <a:r>
                        <a:rPr lang="es-EC" sz="2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 EL BDE</a:t>
                      </a:r>
                      <a:endParaRPr lang="es-EC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C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C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C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9897">
                <a:tc>
                  <a:txBody>
                    <a:bodyPr/>
                    <a:lstStyle/>
                    <a:p>
                      <a:pPr algn="ctr"/>
                      <a:r>
                        <a:rPr lang="es-EC" sz="1600" b="1" dirty="0" smtClean="0">
                          <a:solidFill>
                            <a:schemeClr val="tx1"/>
                          </a:solidFill>
                        </a:rPr>
                        <a:t>N°</a:t>
                      </a:r>
                      <a:endParaRPr lang="es-EC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NOMBRE DEL CREDITO</a:t>
                      </a:r>
                      <a:endParaRPr lang="es-EC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600" b="1" dirty="0" smtClean="0">
                          <a:solidFill>
                            <a:schemeClr val="tx1"/>
                          </a:solidFill>
                        </a:rPr>
                        <a:t>VALOR CREDITO</a:t>
                      </a:r>
                      <a:endParaRPr lang="es-EC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PLAZO/MESE </a:t>
                      </a:r>
                      <a:endParaRPr lang="es-EC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V. PAGADO 2019</a:t>
                      </a:r>
                      <a:endParaRPr lang="es-EC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7031920"/>
                  </a:ext>
                </a:extLst>
              </a:tr>
              <a:tr h="697983">
                <a:tc>
                  <a:txBody>
                    <a:bodyPr/>
                    <a:lstStyle/>
                    <a:p>
                      <a:pPr algn="ctr"/>
                      <a:r>
                        <a:rPr lang="es-EC" sz="16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</a:t>
                      </a:r>
                      <a:endParaRPr lang="es-EC" sz="16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READECUACION DEL PARQUE CENTRAL DE FLAVIO ALFARO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            63,193.34 </a:t>
                      </a:r>
                      <a:endParaRPr lang="es-E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60</a:t>
                      </a:r>
                      <a:endParaRPr lang="es-E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     20,752.32 </a:t>
                      </a:r>
                      <a:endParaRPr lang="es-E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2152384"/>
                  </a:ext>
                </a:extLst>
              </a:tr>
              <a:tr h="854964">
                <a:tc>
                  <a:txBody>
                    <a:bodyPr/>
                    <a:lstStyle/>
                    <a:p>
                      <a:pPr algn="ctr"/>
                      <a:r>
                        <a:rPr lang="es-EC" sz="16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  <a:endParaRPr lang="es-EC" sz="16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CIERRE TECNICO DEL BOTADERO DE BASURA MUNICIPAL Y CONSTRUCCION DE CELDAS EMERGENTES 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      1,164,059.14 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144</a:t>
                      </a:r>
                      <a:endParaRPr lang="es-E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   215,213.48 </a:t>
                      </a:r>
                      <a:endParaRPr lang="es-E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928104"/>
                  </a:ext>
                </a:extLst>
              </a:tr>
              <a:tr h="583565">
                <a:tc>
                  <a:txBody>
                    <a:bodyPr/>
                    <a:lstStyle/>
                    <a:p>
                      <a:pPr algn="ctr"/>
                      <a:r>
                        <a:rPr lang="es-EC" sz="16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3</a:t>
                      </a:r>
                      <a:endParaRPr lang="es-EC" sz="16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CONSTRUCCION DEL EDIFICIO MUNICIPAL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          228,200.00 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84</a:t>
                      </a:r>
                      <a:endParaRPr lang="es-E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     58,085.92 </a:t>
                      </a:r>
                      <a:endParaRPr lang="es-E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0251753"/>
                  </a:ext>
                </a:extLst>
              </a:tr>
              <a:tr h="735684">
                <a:tc>
                  <a:txBody>
                    <a:bodyPr/>
                    <a:lstStyle/>
                    <a:p>
                      <a:pPr algn="ctr"/>
                      <a:r>
                        <a:rPr lang="es-EC" sz="16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4</a:t>
                      </a:r>
                      <a:endParaRPr lang="es-EC" sz="16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ACTUALIZACION DEL CATASTRO DE LOS PREDIOS URBANOS Y RURALES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            98,808.23 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84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     29,155.20 </a:t>
                      </a:r>
                      <a:endParaRPr lang="es-E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2872289"/>
                  </a:ext>
                </a:extLst>
              </a:tr>
              <a:tr h="516647">
                <a:tc>
                  <a:txBody>
                    <a:bodyPr/>
                    <a:lstStyle/>
                    <a:p>
                      <a:pPr algn="ctr"/>
                      <a:r>
                        <a:rPr lang="es-EC" sz="16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  <a:endParaRPr lang="es-EC" sz="16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ADQUISICION DE EQUIPO CAMINERO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          999,800.00 </a:t>
                      </a:r>
                      <a:endParaRPr lang="es-E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108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   298,355.29 </a:t>
                      </a:r>
                      <a:endParaRPr lang="es-E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691889"/>
                  </a:ext>
                </a:extLst>
              </a:tr>
              <a:tr h="697983">
                <a:tc>
                  <a:txBody>
                    <a:bodyPr/>
                    <a:lstStyle/>
                    <a:p>
                      <a:pPr algn="ctr"/>
                      <a:endParaRPr lang="es-EC" sz="16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ESTUDIOS Y DISEÑOS DEL ALCANTARILLADO SANITARIO Y PLUVIAL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            37,760.00 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60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     18,893.12 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97983">
                <a:tc>
                  <a:txBody>
                    <a:bodyPr/>
                    <a:lstStyle/>
                    <a:p>
                      <a:pPr algn="ctr"/>
                      <a:endParaRPr lang="es-EC" sz="16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CONSULTORIA PARA DISEÑO DEFINITIVO DE UN PARQUE LINEAL</a:t>
                      </a:r>
                      <a:endParaRPr lang="es-E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            58,741.27 </a:t>
                      </a:r>
                      <a:endParaRPr lang="es-E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60</a:t>
                      </a:r>
                      <a:endParaRPr lang="es-E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     19,597.60 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7804">
                <a:tc>
                  <a:txBody>
                    <a:bodyPr/>
                    <a:lstStyle/>
                    <a:p>
                      <a:pPr algn="ctr"/>
                      <a:r>
                        <a:rPr lang="es-EC" sz="16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6</a:t>
                      </a:r>
                      <a:endParaRPr lang="es-EC" sz="16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DITECA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          237,453.82 </a:t>
                      </a:r>
                      <a:endParaRPr lang="es-E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24</a:t>
                      </a:r>
                      <a:endParaRPr lang="es-E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                     -   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1014079"/>
                  </a:ext>
                </a:extLst>
              </a:tr>
              <a:tr h="581438">
                <a:tc>
                  <a:txBody>
                    <a:bodyPr/>
                    <a:lstStyle/>
                    <a:p>
                      <a:pPr algn="ctr"/>
                      <a:endParaRPr lang="es-EC" sz="16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US" sz="16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s-ES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   $660,052.93 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0531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sultado de imagen para gad flavio alfaro">
            <a:extLst>
              <a:ext uri="{FF2B5EF4-FFF2-40B4-BE49-F238E27FC236}">
                <a16:creationId xmlns:a16="http://schemas.microsoft.com/office/drawing/2014/main" id="{A6B1F684-7FD8-4F9A-BBCC-ADEB093D1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1" y="209550"/>
            <a:ext cx="1316690" cy="1381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E94E46C9-533A-4672-AB0A-498FA2ABDB2B}"/>
              </a:ext>
            </a:extLst>
          </p:cNvPr>
          <p:cNvSpPr/>
          <p:nvPr/>
        </p:nvSpPr>
        <p:spPr>
          <a:xfrm>
            <a:off x="2977288" y="1591480"/>
            <a:ext cx="67675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US" sz="40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DEUDAS POR SENTENCIAS</a:t>
            </a:r>
            <a:endParaRPr lang="es-EC" sz="40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AC81414-DA93-410D-B0F8-4083A1F34E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206" y="385524"/>
            <a:ext cx="1716779" cy="11731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6" name="Picture 2" descr="Ley – Buen Ciudadan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103" y="2831602"/>
            <a:ext cx="4688952" cy="3530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93494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4">
            <a:extLst>
              <a:ext uri="{FF2B5EF4-FFF2-40B4-BE49-F238E27FC236}">
                <a16:creationId xmlns:a16="http://schemas.microsoft.com/office/drawing/2014/main" id="{E57230D7-1689-4C7D-B7AE-A3094760277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0" y="-5"/>
          <a:ext cx="12192003" cy="7013908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744583">
                  <a:extLst>
                    <a:ext uri="{9D8B030D-6E8A-4147-A177-3AD203B41FA5}">
                      <a16:colId xmlns:a16="http://schemas.microsoft.com/office/drawing/2014/main" val="1386836483"/>
                    </a:ext>
                  </a:extLst>
                </a:gridCol>
                <a:gridCol w="4598942">
                  <a:extLst>
                    <a:ext uri="{9D8B030D-6E8A-4147-A177-3AD203B41FA5}">
                      <a16:colId xmlns:a16="http://schemas.microsoft.com/office/drawing/2014/main" val="519860014"/>
                    </a:ext>
                  </a:extLst>
                </a:gridCol>
                <a:gridCol w="2371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5975">
                  <a:extLst>
                    <a:ext uri="{9D8B030D-6E8A-4147-A177-3AD203B41FA5}">
                      <a16:colId xmlns:a16="http://schemas.microsoft.com/office/drawing/2014/main" val="230409196"/>
                    </a:ext>
                  </a:extLst>
                </a:gridCol>
                <a:gridCol w="2390778">
                  <a:extLst>
                    <a:ext uri="{9D8B030D-6E8A-4147-A177-3AD203B41FA5}">
                      <a16:colId xmlns:a16="http://schemas.microsoft.com/office/drawing/2014/main" val="669908513"/>
                    </a:ext>
                  </a:extLst>
                </a:gridCol>
              </a:tblGrid>
              <a:tr h="391504">
                <a:tc gridSpan="5">
                  <a:txBody>
                    <a:bodyPr/>
                    <a:lstStyle/>
                    <a:p>
                      <a:pPr algn="ctr"/>
                      <a:r>
                        <a:rPr lang="es-EC" sz="2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CUENTAS</a:t>
                      </a:r>
                      <a:r>
                        <a:rPr lang="es-EC" sz="2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POR PAGAR </a:t>
                      </a:r>
                      <a:r>
                        <a:rPr lang="es-EC" sz="2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SENTENCIAS </a:t>
                      </a:r>
                      <a:endParaRPr lang="es-EC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C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C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C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9122">
                <a:tc>
                  <a:txBody>
                    <a:bodyPr/>
                    <a:lstStyle/>
                    <a:p>
                      <a:pPr algn="ctr"/>
                      <a:r>
                        <a:rPr lang="es-EC" sz="2400" b="1" dirty="0" smtClean="0">
                          <a:solidFill>
                            <a:schemeClr val="tx1"/>
                          </a:solidFill>
                        </a:rPr>
                        <a:t>N°</a:t>
                      </a:r>
                      <a:endParaRPr lang="es-EC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ACTOR</a:t>
                      </a:r>
                      <a:endParaRPr lang="es-EC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2400" b="1" dirty="0" smtClean="0">
                          <a:solidFill>
                            <a:schemeClr val="tx1"/>
                          </a:solidFill>
                        </a:rPr>
                        <a:t>N° DE JUICIO</a:t>
                      </a:r>
                      <a:endParaRPr lang="es-EC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DEMANDADO </a:t>
                      </a:r>
                      <a:endParaRPr lang="es-EC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MONTO</a:t>
                      </a:r>
                      <a:endParaRPr lang="es-EC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7031920"/>
                  </a:ext>
                </a:extLst>
              </a:tr>
              <a:tr h="629553">
                <a:tc>
                  <a:txBody>
                    <a:bodyPr/>
                    <a:lstStyle/>
                    <a:p>
                      <a:pPr algn="ctr"/>
                      <a:r>
                        <a:rPr lang="es-EC" sz="2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</a:t>
                      </a:r>
                      <a:endParaRPr lang="es-EC" sz="2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20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Juan francisco Mendieta Godos </a:t>
                      </a:r>
                      <a:endParaRPr lang="es-EC" sz="20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13801-2006-0091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GADMF.A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11.229,26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2152384"/>
                  </a:ext>
                </a:extLst>
              </a:tr>
              <a:tr h="629553">
                <a:tc>
                  <a:txBody>
                    <a:bodyPr/>
                    <a:lstStyle/>
                    <a:p>
                      <a:pPr algn="ctr"/>
                      <a:r>
                        <a:rPr lang="es-EC" sz="2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  <a:endParaRPr lang="es-EC" sz="2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Gustavo Muñoz Santana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13801-2006-0054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GADMF.A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29.021,00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928104"/>
                  </a:ext>
                </a:extLst>
              </a:tr>
              <a:tr h="671201">
                <a:tc>
                  <a:txBody>
                    <a:bodyPr/>
                    <a:lstStyle/>
                    <a:p>
                      <a:pPr algn="ctr"/>
                      <a:r>
                        <a:rPr lang="es-EC" sz="2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3</a:t>
                      </a:r>
                      <a:endParaRPr lang="es-EC" sz="2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TELCONET S.A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09501-2014-0138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GADMF.A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88.103,08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0251753"/>
                  </a:ext>
                </a:extLst>
              </a:tr>
              <a:tr h="663558">
                <a:tc>
                  <a:txBody>
                    <a:bodyPr/>
                    <a:lstStyle/>
                    <a:p>
                      <a:pPr algn="ctr"/>
                      <a:r>
                        <a:rPr lang="es-EC" sz="2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4</a:t>
                      </a:r>
                      <a:endParaRPr lang="es-EC" sz="2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CONECEL. 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09571-2015-02635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(2015-00060)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GADMF.A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310.104,00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2872289"/>
                  </a:ext>
                </a:extLst>
              </a:tr>
              <a:tr h="1014371">
                <a:tc>
                  <a:txBody>
                    <a:bodyPr/>
                    <a:lstStyle/>
                    <a:p>
                      <a:pPr algn="ctr"/>
                      <a:r>
                        <a:rPr lang="es-EC" sz="2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  <a:endParaRPr lang="es-EC" sz="2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Víctor Cristóbal Rivera Delgado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(Compra de lubricantes y repuestos)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13802-2016-00542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GADMF.A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127.087,50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691889"/>
                  </a:ext>
                </a:extLst>
              </a:tr>
              <a:tr h="629553">
                <a:tc>
                  <a:txBody>
                    <a:bodyPr/>
                    <a:lstStyle/>
                    <a:p>
                      <a:pPr algn="ctr"/>
                      <a:r>
                        <a:rPr lang="es-EC" sz="2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6</a:t>
                      </a:r>
                      <a:endParaRPr lang="es-EC" sz="2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José Mariano Falcones Arteaga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Dídimo Antonio Cagua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Mitile</a:t>
                      </a: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Falcones Paz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Ramón Farías </a:t>
                      </a:r>
                      <a:r>
                        <a:rPr lang="es-EC" sz="20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Rodríguez</a:t>
                      </a:r>
                      <a:endParaRPr lang="es-ES" sz="2000" b="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Simón </a:t>
                      </a: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Bolívar </a:t>
                      </a:r>
                      <a:r>
                        <a:rPr lang="es-EC" sz="2000" b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Chuez</a:t>
                      </a: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Parrales (Jubilados)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13322-2017-0008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GADMF.A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257.296,15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1014079"/>
                  </a:ext>
                </a:extLst>
              </a:tr>
              <a:tr h="629553">
                <a:tc>
                  <a:txBody>
                    <a:bodyPr/>
                    <a:lstStyle/>
                    <a:p>
                      <a:pPr algn="ctr"/>
                      <a:r>
                        <a:rPr lang="es-EC" sz="2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7</a:t>
                      </a:r>
                      <a:endParaRPr lang="es-EC" sz="2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FreemanYashin</a:t>
                      </a: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Arteaga </a:t>
                      </a:r>
                      <a:r>
                        <a:rPr lang="es-EC" sz="2000" b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Arteaga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(Compra de lubricantes y repuestos)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13802-2017-00007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GADMF.A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67.751,84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0441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4">
            <a:extLst>
              <a:ext uri="{FF2B5EF4-FFF2-40B4-BE49-F238E27FC236}">
                <a16:creationId xmlns:a16="http://schemas.microsoft.com/office/drawing/2014/main" id="{E57230D7-1689-4C7D-B7AE-A309476027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4469507"/>
              </p:ext>
            </p:extLst>
          </p:nvPr>
        </p:nvGraphicFramePr>
        <p:xfrm>
          <a:off x="0" y="-5"/>
          <a:ext cx="12192003" cy="6858005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744583">
                  <a:extLst>
                    <a:ext uri="{9D8B030D-6E8A-4147-A177-3AD203B41FA5}">
                      <a16:colId xmlns:a16="http://schemas.microsoft.com/office/drawing/2014/main" val="1386836483"/>
                    </a:ext>
                  </a:extLst>
                </a:gridCol>
                <a:gridCol w="4598942">
                  <a:extLst>
                    <a:ext uri="{9D8B030D-6E8A-4147-A177-3AD203B41FA5}">
                      <a16:colId xmlns:a16="http://schemas.microsoft.com/office/drawing/2014/main" val="519860014"/>
                    </a:ext>
                  </a:extLst>
                </a:gridCol>
                <a:gridCol w="2371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5975">
                  <a:extLst>
                    <a:ext uri="{9D8B030D-6E8A-4147-A177-3AD203B41FA5}">
                      <a16:colId xmlns:a16="http://schemas.microsoft.com/office/drawing/2014/main" val="230409196"/>
                    </a:ext>
                  </a:extLst>
                </a:gridCol>
                <a:gridCol w="2390778">
                  <a:extLst>
                    <a:ext uri="{9D8B030D-6E8A-4147-A177-3AD203B41FA5}">
                      <a16:colId xmlns:a16="http://schemas.microsoft.com/office/drawing/2014/main" val="669908513"/>
                    </a:ext>
                  </a:extLst>
                </a:gridCol>
              </a:tblGrid>
              <a:tr h="1378097">
                <a:tc>
                  <a:txBody>
                    <a:bodyPr/>
                    <a:lstStyle/>
                    <a:p>
                      <a:pPr algn="ctr"/>
                      <a:r>
                        <a:rPr lang="es-EC" sz="2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8</a:t>
                      </a:r>
                      <a:endParaRPr lang="es-EC" sz="2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Jorge Enrique Peláez Larrainza </a:t>
                      </a:r>
                      <a:endParaRPr lang="es-ES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(CERVECERIA NACIONAL DEVOLUCION DE DINERO)</a:t>
                      </a:r>
                      <a:endParaRPr lang="es-ES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09286-2018-04878</a:t>
                      </a:r>
                      <a:endParaRPr lang="es-ES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GADMF.A</a:t>
                      </a:r>
                      <a:endParaRPr lang="es-ES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539.537,00</a:t>
                      </a:r>
                      <a:endParaRPr lang="es-ES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1832">
                <a:tc>
                  <a:txBody>
                    <a:bodyPr/>
                    <a:lstStyle/>
                    <a:p>
                      <a:pPr algn="ctr"/>
                      <a:r>
                        <a:rPr lang="es-EC" sz="2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9</a:t>
                      </a:r>
                      <a:endParaRPr lang="es-EC" sz="2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HOLCIM ECUADOR S.A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(DEVOLUCION DE DINERO)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09501-2018-00651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GADMF.A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158.512,69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9264356"/>
                  </a:ext>
                </a:extLst>
              </a:tr>
              <a:tr h="1378097">
                <a:tc>
                  <a:txBody>
                    <a:bodyPr/>
                    <a:lstStyle/>
                    <a:p>
                      <a:pPr algn="ctr"/>
                      <a:r>
                        <a:rPr lang="es-EC" sz="2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10</a:t>
                      </a:r>
                      <a:endParaRPr lang="es-EC" sz="2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Compañía Comercial Reina Victoria (COMREIVIC. Por venta de vehículo </a:t>
                      </a:r>
                      <a:r>
                        <a:rPr lang="es-EC" sz="2000" b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Hidrocleaner</a:t>
                      </a: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13802-2018-00127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GADMF.A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129.640,32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6307336"/>
                  </a:ext>
                </a:extLst>
              </a:tr>
              <a:tr h="1378097">
                <a:tc>
                  <a:txBody>
                    <a:bodyPr/>
                    <a:lstStyle/>
                    <a:p>
                      <a:pPr algn="ctr"/>
                      <a:r>
                        <a:rPr lang="es-EC" sz="2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11</a:t>
                      </a:r>
                      <a:endParaRPr lang="es-EC" sz="2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Compañía Comercial Reina Victoria (COMREIVIC. Por venta de vehículo recolector de basura)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13802-2018-00126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GADMF.A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97.642,94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4441736"/>
                  </a:ext>
                </a:extLst>
              </a:tr>
              <a:tr h="911832">
                <a:tc>
                  <a:txBody>
                    <a:bodyPr/>
                    <a:lstStyle/>
                    <a:p>
                      <a:pPr algn="ctr"/>
                      <a:r>
                        <a:rPr lang="es-EC" sz="2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12</a:t>
                      </a:r>
                      <a:endParaRPr lang="es-EC" sz="2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Carlota Germania Álvarez Veliz 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(Liquidación)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13802-2019-0091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GADMF.A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52.984,24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0050">
                <a:tc>
                  <a:txBody>
                    <a:bodyPr/>
                    <a:lstStyle/>
                    <a:p>
                      <a:pPr algn="ctr"/>
                      <a:endParaRPr lang="es-EC" sz="2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C" sz="20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C" sz="20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  </a:t>
                      </a:r>
                      <a:r>
                        <a:rPr lang="es-EC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1,868,910.02</a:t>
                      </a:r>
                      <a:endParaRPr lang="es-E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5654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73145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sultado de imagen para gad flavio alfaro">
            <a:extLst>
              <a:ext uri="{FF2B5EF4-FFF2-40B4-BE49-F238E27FC236}">
                <a16:creationId xmlns:a16="http://schemas.microsoft.com/office/drawing/2014/main" id="{A6B1F684-7FD8-4F9A-BBCC-ADEB093D1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1" y="209550"/>
            <a:ext cx="1316690" cy="1381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E94E46C9-533A-4672-AB0A-498FA2ABDB2B}"/>
              </a:ext>
            </a:extLst>
          </p:cNvPr>
          <p:cNvSpPr/>
          <p:nvPr/>
        </p:nvSpPr>
        <p:spPr>
          <a:xfrm>
            <a:off x="2419349" y="850770"/>
            <a:ext cx="676751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US" sz="40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DEUDAS POR SUELDOS ATRASADOS</a:t>
            </a:r>
            <a:endParaRPr lang="es-EC" sz="40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AC81414-DA93-410D-B0F8-4083A1F34E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206" y="385524"/>
            <a:ext cx="1716779" cy="11731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9580195"/>
              </p:ext>
            </p:extLst>
          </p:nvPr>
        </p:nvGraphicFramePr>
        <p:xfrm>
          <a:off x="1640541" y="2355743"/>
          <a:ext cx="8623665" cy="420004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696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272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4000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ROLES AÑO 2016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$ 134.503,19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000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ROLES AÑO 2017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$ 130.031,42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000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ROLES AÑO 2018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$ 280.899,32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000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ROLES AÑO 2019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$ 433.274,12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000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TOTAL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$ 1.075.016,46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59209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sultado de imagen para gad flavio alfaro">
            <a:extLst>
              <a:ext uri="{FF2B5EF4-FFF2-40B4-BE49-F238E27FC236}">
                <a16:creationId xmlns:a16="http://schemas.microsoft.com/office/drawing/2014/main" id="{A6B1F684-7FD8-4F9A-BBCC-ADEB093D1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1" y="209550"/>
            <a:ext cx="1316690" cy="1381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AC81414-DA93-410D-B0F8-4083A1F34E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206" y="385524"/>
            <a:ext cx="1716779" cy="11731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7" name="Gráfico 6"/>
          <p:cNvGraphicFramePr/>
          <p:nvPr>
            <p:extLst>
              <p:ext uri="{D42A27DB-BD31-4B8C-83A1-F6EECF244321}">
                <p14:modId xmlns:p14="http://schemas.microsoft.com/office/powerpoint/2010/main" val="1141504477"/>
              </p:ext>
            </p:extLst>
          </p:nvPr>
        </p:nvGraphicFramePr>
        <p:xfrm>
          <a:off x="1904012" y="1439333"/>
          <a:ext cx="8503317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Rectángulo 4">
            <a:extLst>
              <a:ext uri="{FF2B5EF4-FFF2-40B4-BE49-F238E27FC236}">
                <a16:creationId xmlns:a16="http://schemas.microsoft.com/office/drawing/2014/main" id="{E94E46C9-533A-4672-AB0A-498FA2ABDB2B}"/>
              </a:ext>
            </a:extLst>
          </p:cNvPr>
          <p:cNvSpPr/>
          <p:nvPr/>
        </p:nvSpPr>
        <p:spPr>
          <a:xfrm>
            <a:off x="2616544" y="310370"/>
            <a:ext cx="67675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US" sz="40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PRESUPUESTO 2019</a:t>
            </a:r>
            <a:endParaRPr lang="es-EC" sz="40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221787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sultado de imagen para gad flavio alfaro">
            <a:extLst>
              <a:ext uri="{FF2B5EF4-FFF2-40B4-BE49-F238E27FC236}">
                <a16:creationId xmlns:a16="http://schemas.microsoft.com/office/drawing/2014/main" id="{A6B1F684-7FD8-4F9A-BBCC-ADEB093D1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1" y="209550"/>
            <a:ext cx="1316690" cy="1381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AC81414-DA93-410D-B0F8-4083A1F34E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206" y="385524"/>
            <a:ext cx="1716779" cy="11731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0" name="Picture 2" descr="Carácter vinculante de los convenios de colaboración suscritos entre  Administraciones Públicas. por @javaduc | Fiscalizacion Loca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4717" y="1744636"/>
            <a:ext cx="7852427" cy="4449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65921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32668" y="1655143"/>
            <a:ext cx="10515600" cy="4351338"/>
          </a:xfrm>
        </p:spPr>
        <p:txBody>
          <a:bodyPr>
            <a:normAutofit/>
          </a:bodyPr>
          <a:lstStyle/>
          <a:p>
            <a:r>
              <a:rPr lang="es-EC" sz="3600" dirty="0" smtClean="0"/>
              <a:t>DE MAYO A DICIEMBRE DEL 2019 SE FIRMARON 17 CONVENIOS DE COOPERACIÓN INTERINSTITUCIONAL </a:t>
            </a:r>
            <a:endParaRPr lang="en-US" sz="3600" dirty="0"/>
          </a:p>
        </p:txBody>
      </p:sp>
      <p:pic>
        <p:nvPicPr>
          <p:cNvPr id="12290" name="Picture 2" descr="CBTIS 33 | Vinculació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2179" y="3048000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0949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4826"/>
          </a:xfrm>
        </p:spPr>
      </p:pic>
    </p:spTree>
    <p:extLst>
      <p:ext uri="{BB962C8B-B14F-4D97-AF65-F5344CB8AC3E}">
        <p14:creationId xmlns:p14="http://schemas.microsoft.com/office/powerpoint/2010/main" val="232226391"/>
      </p:ext>
    </p:extLst>
  </p:cSld>
  <p:clrMapOvr>
    <a:masterClrMapping/>
  </p:clrMapOvr>
  <p:transition spd="slow">
    <p:wip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4826"/>
          </a:xfrm>
        </p:spPr>
      </p:pic>
    </p:spTree>
    <p:extLst>
      <p:ext uri="{BB962C8B-B14F-4D97-AF65-F5344CB8AC3E}">
        <p14:creationId xmlns:p14="http://schemas.microsoft.com/office/powerpoint/2010/main" val="41337548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35232"/>
          </a:xfrm>
        </p:spPr>
      </p:pic>
    </p:spTree>
    <p:extLst>
      <p:ext uri="{BB962C8B-B14F-4D97-AF65-F5344CB8AC3E}">
        <p14:creationId xmlns:p14="http://schemas.microsoft.com/office/powerpoint/2010/main" val="341450707"/>
      </p:ext>
    </p:extLst>
  </p:cSld>
  <p:clrMapOvr>
    <a:masterClrMapping/>
  </p:clrMapOvr>
  <p:transition spd="slow">
    <p:wip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42660"/>
            <a:ext cx="12192000" cy="8465249"/>
          </a:xfrm>
        </p:spPr>
      </p:pic>
    </p:spTree>
    <p:extLst>
      <p:ext uri="{BB962C8B-B14F-4D97-AF65-F5344CB8AC3E}">
        <p14:creationId xmlns:p14="http://schemas.microsoft.com/office/powerpoint/2010/main" val="16198600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8970"/>
            <a:ext cx="12192000" cy="8124826"/>
          </a:xfrm>
        </p:spPr>
      </p:pic>
    </p:spTree>
    <p:extLst>
      <p:ext uri="{BB962C8B-B14F-4D97-AF65-F5344CB8AC3E}">
        <p14:creationId xmlns:p14="http://schemas.microsoft.com/office/powerpoint/2010/main" val="174438311"/>
      </p:ext>
    </p:extLst>
  </p:cSld>
  <p:clrMapOvr>
    <a:masterClrMapping/>
  </p:clrMapOvr>
  <p:transition spd="slow">
    <p:wip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7694909"/>
          </a:xfrm>
        </p:spPr>
      </p:pic>
    </p:spTree>
    <p:extLst>
      <p:ext uri="{BB962C8B-B14F-4D97-AF65-F5344CB8AC3E}">
        <p14:creationId xmlns:p14="http://schemas.microsoft.com/office/powerpoint/2010/main" val="41649960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8000"/>
          </a:xfrm>
        </p:spPr>
      </p:pic>
    </p:spTree>
    <p:extLst>
      <p:ext uri="{BB962C8B-B14F-4D97-AF65-F5344CB8AC3E}">
        <p14:creationId xmlns:p14="http://schemas.microsoft.com/office/powerpoint/2010/main" val="681291796"/>
      </p:ext>
    </p:extLst>
  </p:cSld>
  <p:clrMapOvr>
    <a:masterClrMapping/>
  </p:clrMapOvr>
  <p:transition spd="slow">
    <p:wip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2659"/>
            <a:ext cx="12192000" cy="8124826"/>
          </a:xfrm>
        </p:spPr>
      </p:pic>
    </p:spTree>
    <p:extLst>
      <p:ext uri="{BB962C8B-B14F-4D97-AF65-F5344CB8AC3E}">
        <p14:creationId xmlns:p14="http://schemas.microsoft.com/office/powerpoint/2010/main" val="1099181125"/>
      </p:ext>
    </p:extLst>
  </p:cSld>
  <p:clrMapOvr>
    <a:masterClrMapping/>
  </p:clrMapOvr>
  <p:transition spd="slow">
    <p:wip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4826"/>
          </a:xfrm>
        </p:spPr>
      </p:pic>
    </p:spTree>
    <p:extLst>
      <p:ext uri="{BB962C8B-B14F-4D97-AF65-F5344CB8AC3E}">
        <p14:creationId xmlns:p14="http://schemas.microsoft.com/office/powerpoint/2010/main" val="4263179461"/>
      </p:ext>
    </p:extLst>
  </p:cSld>
  <p:clrMapOvr>
    <a:masterClrMapping/>
  </p:clrMapOvr>
  <p:transition spd="slow">
    <p:wip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4826"/>
          </a:xfrm>
        </p:spPr>
      </p:pic>
    </p:spTree>
    <p:extLst>
      <p:ext uri="{BB962C8B-B14F-4D97-AF65-F5344CB8AC3E}">
        <p14:creationId xmlns:p14="http://schemas.microsoft.com/office/powerpoint/2010/main" val="694929372"/>
      </p:ext>
    </p:extLst>
  </p:cSld>
  <p:clrMapOvr>
    <a:masterClrMapping/>
  </p:clrMapOvr>
  <p:transition spd="slow">
    <p:wip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4826"/>
          </a:xfrm>
        </p:spPr>
      </p:pic>
    </p:spTree>
    <p:extLst>
      <p:ext uri="{BB962C8B-B14F-4D97-AF65-F5344CB8AC3E}">
        <p14:creationId xmlns:p14="http://schemas.microsoft.com/office/powerpoint/2010/main" val="2850522532"/>
      </p:ext>
    </p:extLst>
  </p:cSld>
  <p:clrMapOvr>
    <a:masterClrMapping/>
  </p:clrMapOvr>
  <p:transition spd="slow">
    <p:wip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4826"/>
          </a:xfrm>
        </p:spPr>
      </p:pic>
    </p:spTree>
    <p:extLst>
      <p:ext uri="{BB962C8B-B14F-4D97-AF65-F5344CB8AC3E}">
        <p14:creationId xmlns:p14="http://schemas.microsoft.com/office/powerpoint/2010/main" val="3271237505"/>
      </p:ext>
    </p:extLst>
  </p:cSld>
  <p:clrMapOvr>
    <a:masterClrMapping/>
  </p:clrMapOvr>
  <p:transition spd="slow">
    <p:wip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4826"/>
          </a:xfrm>
        </p:spPr>
      </p:pic>
    </p:spTree>
    <p:extLst>
      <p:ext uri="{BB962C8B-B14F-4D97-AF65-F5344CB8AC3E}">
        <p14:creationId xmlns:p14="http://schemas.microsoft.com/office/powerpoint/2010/main" val="195694854"/>
      </p:ext>
    </p:extLst>
  </p:cSld>
  <p:clrMapOvr>
    <a:masterClrMapping/>
  </p:clrMapOvr>
  <p:transition spd="slow">
    <p:wip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383146" cy="8252207"/>
          </a:xfrm>
        </p:spPr>
      </p:pic>
    </p:spTree>
    <p:extLst>
      <p:ext uri="{BB962C8B-B14F-4D97-AF65-F5344CB8AC3E}">
        <p14:creationId xmlns:p14="http://schemas.microsoft.com/office/powerpoint/2010/main" val="3214539984"/>
      </p:ext>
    </p:extLst>
  </p:cSld>
  <p:clrMapOvr>
    <a:masterClrMapping/>
  </p:clrMapOvr>
  <p:transition spd="slow">
    <p:wip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4826"/>
          </a:xfrm>
        </p:spPr>
      </p:pic>
    </p:spTree>
    <p:extLst>
      <p:ext uri="{BB962C8B-B14F-4D97-AF65-F5344CB8AC3E}">
        <p14:creationId xmlns:p14="http://schemas.microsoft.com/office/powerpoint/2010/main" val="3748376368"/>
      </p:ext>
    </p:extLst>
  </p:cSld>
  <p:clrMapOvr>
    <a:masterClrMapping/>
  </p:clrMapOvr>
  <p:transition spd="slow">
    <p:wip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4826"/>
          </a:xfrm>
        </p:spPr>
      </p:pic>
    </p:spTree>
    <p:extLst>
      <p:ext uri="{BB962C8B-B14F-4D97-AF65-F5344CB8AC3E}">
        <p14:creationId xmlns:p14="http://schemas.microsoft.com/office/powerpoint/2010/main" val="2959440161"/>
      </p:ext>
    </p:extLst>
  </p:cSld>
  <p:clrMapOvr>
    <a:masterClrMapping/>
  </p:clrMapOvr>
  <p:transition spd="slow">
    <p:wip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144000"/>
          </a:xfrm>
        </p:spPr>
      </p:pic>
    </p:spTree>
    <p:extLst>
      <p:ext uri="{BB962C8B-B14F-4D97-AF65-F5344CB8AC3E}">
        <p14:creationId xmlns:p14="http://schemas.microsoft.com/office/powerpoint/2010/main" val="1378287013"/>
      </p:ext>
    </p:extLst>
  </p:cSld>
  <p:clrMapOvr>
    <a:masterClrMapping/>
  </p:clrMapOvr>
  <p:transition spd="slow">
    <p:wip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4826"/>
          </a:xfrm>
        </p:spPr>
      </p:pic>
    </p:spTree>
    <p:extLst>
      <p:ext uri="{BB962C8B-B14F-4D97-AF65-F5344CB8AC3E}">
        <p14:creationId xmlns:p14="http://schemas.microsoft.com/office/powerpoint/2010/main" val="1947309033"/>
      </p:ext>
    </p:extLst>
  </p:cSld>
  <p:clrMapOvr>
    <a:masterClrMapping/>
  </p:clrMapOvr>
  <p:transition spd="slow">
    <p:wipe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144000"/>
          </a:xfrm>
        </p:spPr>
      </p:pic>
    </p:spTree>
    <p:extLst>
      <p:ext uri="{BB962C8B-B14F-4D97-AF65-F5344CB8AC3E}">
        <p14:creationId xmlns:p14="http://schemas.microsoft.com/office/powerpoint/2010/main" val="157818900"/>
      </p:ext>
    </p:extLst>
  </p:cSld>
  <p:clrMapOvr>
    <a:masterClrMapping/>
  </p:clrMapOvr>
  <p:transition spd="slow">
    <p:wipe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sultado de imagen para gad flavio alfaro">
            <a:extLst>
              <a:ext uri="{FF2B5EF4-FFF2-40B4-BE49-F238E27FC236}">
                <a16:creationId xmlns:a16="http://schemas.microsoft.com/office/drawing/2014/main" id="{A6B1F684-7FD8-4F9A-BBCC-ADEB093D1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097" y="247415"/>
            <a:ext cx="1018153" cy="106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1427F113-48C2-4F5B-BB21-EE5892A3A455}"/>
              </a:ext>
            </a:extLst>
          </p:cNvPr>
          <p:cNvSpPr/>
          <p:nvPr/>
        </p:nvSpPr>
        <p:spPr>
          <a:xfrm>
            <a:off x="0" y="1316016"/>
            <a:ext cx="20002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12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DIRECCION FINANCIERA 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AC81414-DA93-410D-B0F8-4083A1F34E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207" y="385524"/>
            <a:ext cx="1361696" cy="9304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12B1D3F9-D8A8-46E8-A995-BA86A5914437}"/>
              </a:ext>
            </a:extLst>
          </p:cNvPr>
          <p:cNvSpPr/>
          <p:nvPr/>
        </p:nvSpPr>
        <p:spPr>
          <a:xfrm>
            <a:off x="2000250" y="2922457"/>
            <a:ext cx="676751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40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PREGUNTAS DE LA ASAMBLEA LOCAL CIUDADANA </a:t>
            </a:r>
            <a:endParaRPr lang="es-EC" sz="40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es-EC" sz="40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797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sultado de imagen para gad flavio alfaro">
            <a:extLst>
              <a:ext uri="{FF2B5EF4-FFF2-40B4-BE49-F238E27FC236}">
                <a16:creationId xmlns:a16="http://schemas.microsoft.com/office/drawing/2014/main" id="{A6B1F684-7FD8-4F9A-BBCC-ADEB093D1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097" y="247415"/>
            <a:ext cx="1018153" cy="106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1427F113-48C2-4F5B-BB21-EE5892A3A455}"/>
              </a:ext>
            </a:extLst>
          </p:cNvPr>
          <p:cNvSpPr/>
          <p:nvPr/>
        </p:nvSpPr>
        <p:spPr>
          <a:xfrm>
            <a:off x="0" y="1316016"/>
            <a:ext cx="20002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12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DIRECCION FINANCIERA 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AC81414-DA93-410D-B0F8-4083A1F34E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207" y="385524"/>
            <a:ext cx="1361696" cy="9304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12B1D3F9-D8A8-46E8-A995-BA86A5914437}"/>
              </a:ext>
            </a:extLst>
          </p:cNvPr>
          <p:cNvSpPr/>
          <p:nvPr/>
        </p:nvSpPr>
        <p:spPr>
          <a:xfrm>
            <a:off x="1075173" y="2384617"/>
            <a:ext cx="1030058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0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¿POR QUÉ NO SE GESTIONAN POR LO MENOS 10 KILÓMETROS POR AÑO PARA QUE SE CONSTRUYAN VÍAS DE ACCESO EN LAS ZONAS </a:t>
            </a:r>
            <a:r>
              <a:rPr lang="es-ES" sz="40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RURALES?</a:t>
            </a:r>
            <a:r>
              <a:rPr lang="es-EC" sz="40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</a:p>
          <a:p>
            <a:pPr algn="ctr"/>
            <a:endParaRPr lang="es-EC" sz="40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703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sultado de imagen para gad flavio alfaro">
            <a:extLst>
              <a:ext uri="{FF2B5EF4-FFF2-40B4-BE49-F238E27FC236}">
                <a16:creationId xmlns:a16="http://schemas.microsoft.com/office/drawing/2014/main" id="{A6B1F684-7FD8-4F9A-BBCC-ADEB093D1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097" y="247415"/>
            <a:ext cx="1018153" cy="106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1427F113-48C2-4F5B-BB21-EE5892A3A455}"/>
              </a:ext>
            </a:extLst>
          </p:cNvPr>
          <p:cNvSpPr/>
          <p:nvPr/>
        </p:nvSpPr>
        <p:spPr>
          <a:xfrm>
            <a:off x="0" y="1316016"/>
            <a:ext cx="20002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12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DIRECCION FINANCIERA 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AC81414-DA93-410D-B0F8-4083A1F34E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207" y="385524"/>
            <a:ext cx="1361696" cy="9304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12B1D3F9-D8A8-46E8-A995-BA86A5914437}"/>
              </a:ext>
            </a:extLst>
          </p:cNvPr>
          <p:cNvSpPr/>
          <p:nvPr/>
        </p:nvSpPr>
        <p:spPr>
          <a:xfrm>
            <a:off x="1075173" y="2661616"/>
            <a:ext cx="1030058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0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¿POR QUÉ NO SE DA UN MEJOR USO AL BOTADERO DE BASURA?</a:t>
            </a:r>
            <a:endParaRPr lang="es-EC" sz="40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8258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sultado de imagen para gad flavio alfaro">
            <a:extLst>
              <a:ext uri="{FF2B5EF4-FFF2-40B4-BE49-F238E27FC236}">
                <a16:creationId xmlns:a16="http://schemas.microsoft.com/office/drawing/2014/main" id="{A6B1F684-7FD8-4F9A-BBCC-ADEB093D1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097" y="247415"/>
            <a:ext cx="1018153" cy="106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1427F113-48C2-4F5B-BB21-EE5892A3A455}"/>
              </a:ext>
            </a:extLst>
          </p:cNvPr>
          <p:cNvSpPr/>
          <p:nvPr/>
        </p:nvSpPr>
        <p:spPr>
          <a:xfrm>
            <a:off x="0" y="1316016"/>
            <a:ext cx="20002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12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DIRECCION FINANCIERA 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AC81414-DA93-410D-B0F8-4083A1F34E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207" y="385524"/>
            <a:ext cx="1361696" cy="9304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12B1D3F9-D8A8-46E8-A995-BA86A5914437}"/>
              </a:ext>
            </a:extLst>
          </p:cNvPr>
          <p:cNvSpPr/>
          <p:nvPr/>
        </p:nvSpPr>
        <p:spPr>
          <a:xfrm>
            <a:off x="1075173" y="2661616"/>
            <a:ext cx="1030058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0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¿POR QUÉ NO SE REALIZA UN MEJOR MANTENIMIENTO EN LA POZA SÉPTICA?</a:t>
            </a:r>
            <a:endParaRPr lang="es-EC" sz="40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91538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sultado de imagen para gad flavio alfaro">
            <a:extLst>
              <a:ext uri="{FF2B5EF4-FFF2-40B4-BE49-F238E27FC236}">
                <a16:creationId xmlns:a16="http://schemas.microsoft.com/office/drawing/2014/main" id="{A6B1F684-7FD8-4F9A-BBCC-ADEB093D1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097" y="247415"/>
            <a:ext cx="1018153" cy="106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1427F113-48C2-4F5B-BB21-EE5892A3A455}"/>
              </a:ext>
            </a:extLst>
          </p:cNvPr>
          <p:cNvSpPr/>
          <p:nvPr/>
        </p:nvSpPr>
        <p:spPr>
          <a:xfrm>
            <a:off x="0" y="1316016"/>
            <a:ext cx="20002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12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DIRECCION FINANCIERA 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AC81414-DA93-410D-B0F8-4083A1F34E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207" y="385524"/>
            <a:ext cx="1361696" cy="9304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12B1D3F9-D8A8-46E8-A995-BA86A5914437}"/>
              </a:ext>
            </a:extLst>
          </p:cNvPr>
          <p:cNvSpPr/>
          <p:nvPr/>
        </p:nvSpPr>
        <p:spPr>
          <a:xfrm>
            <a:off x="1075173" y="2661616"/>
            <a:ext cx="1030058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0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¿POR QUÉ NO SE PROGRAMA PERIÓDICAMENTE LA LIMPIEZA DEL RÍO?</a:t>
            </a:r>
            <a:endParaRPr lang="es-EC" sz="40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6336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sultado de imagen para gad flavio alfaro">
            <a:extLst>
              <a:ext uri="{FF2B5EF4-FFF2-40B4-BE49-F238E27FC236}">
                <a16:creationId xmlns:a16="http://schemas.microsoft.com/office/drawing/2014/main" id="{A6B1F684-7FD8-4F9A-BBCC-ADEB093D1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097" y="247415"/>
            <a:ext cx="1018153" cy="106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1427F113-48C2-4F5B-BB21-EE5892A3A455}"/>
              </a:ext>
            </a:extLst>
          </p:cNvPr>
          <p:cNvSpPr/>
          <p:nvPr/>
        </p:nvSpPr>
        <p:spPr>
          <a:xfrm>
            <a:off x="0" y="1316016"/>
            <a:ext cx="20002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12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DIRECCION FINANCIERA 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AC81414-DA93-410D-B0F8-4083A1F34E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207" y="385524"/>
            <a:ext cx="1361696" cy="9304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12B1D3F9-D8A8-46E8-A995-BA86A5914437}"/>
              </a:ext>
            </a:extLst>
          </p:cNvPr>
          <p:cNvSpPr/>
          <p:nvPr/>
        </p:nvSpPr>
        <p:spPr>
          <a:xfrm>
            <a:off x="1075173" y="2661616"/>
            <a:ext cx="1030058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0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¿POR QUÉ NO SE BRINDAN CAPACITACIONES A LA JUVENTUD SOBRE ORIENTACIÓN SEXUAL, DROGAS Y ALCOHOLISMO?</a:t>
            </a:r>
            <a:endParaRPr lang="es-EC" sz="40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067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sultado de imagen para gad flavio alfaro">
            <a:extLst>
              <a:ext uri="{FF2B5EF4-FFF2-40B4-BE49-F238E27FC236}">
                <a16:creationId xmlns:a16="http://schemas.microsoft.com/office/drawing/2014/main" id="{A6B1F684-7FD8-4F9A-BBCC-ADEB093D1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097" y="247415"/>
            <a:ext cx="1018153" cy="106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1427F113-48C2-4F5B-BB21-EE5892A3A455}"/>
              </a:ext>
            </a:extLst>
          </p:cNvPr>
          <p:cNvSpPr/>
          <p:nvPr/>
        </p:nvSpPr>
        <p:spPr>
          <a:xfrm>
            <a:off x="0" y="1316016"/>
            <a:ext cx="20002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12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DIRECCION FINANCIERA 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AC81414-DA93-410D-B0F8-4083A1F34E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207" y="385524"/>
            <a:ext cx="1361696" cy="9304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12B1D3F9-D8A8-46E8-A995-BA86A5914437}"/>
              </a:ext>
            </a:extLst>
          </p:cNvPr>
          <p:cNvSpPr/>
          <p:nvPr/>
        </p:nvSpPr>
        <p:spPr>
          <a:xfrm>
            <a:off x="1075173" y="2661616"/>
            <a:ext cx="1030058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0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¿POR QUÉ NO HAY LUGARES DE DISTRACCIÓN EN LAS CIUDADELAS COMO CANCHAS Y PARQUE RECREACIONAL?</a:t>
            </a:r>
            <a:endParaRPr lang="es-EC" sz="40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2391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sultado de imagen para gad flavio alfaro">
            <a:extLst>
              <a:ext uri="{FF2B5EF4-FFF2-40B4-BE49-F238E27FC236}">
                <a16:creationId xmlns:a16="http://schemas.microsoft.com/office/drawing/2014/main" id="{A6B1F684-7FD8-4F9A-BBCC-ADEB093D1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097" y="247415"/>
            <a:ext cx="1018153" cy="106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1427F113-48C2-4F5B-BB21-EE5892A3A455}"/>
              </a:ext>
            </a:extLst>
          </p:cNvPr>
          <p:cNvSpPr/>
          <p:nvPr/>
        </p:nvSpPr>
        <p:spPr>
          <a:xfrm>
            <a:off x="0" y="1316016"/>
            <a:ext cx="20002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12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DIRECCION FINANCIERA 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AC81414-DA93-410D-B0F8-4083A1F34E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207" y="385524"/>
            <a:ext cx="1361696" cy="9304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12B1D3F9-D8A8-46E8-A995-BA86A5914437}"/>
              </a:ext>
            </a:extLst>
          </p:cNvPr>
          <p:cNvSpPr/>
          <p:nvPr/>
        </p:nvSpPr>
        <p:spPr>
          <a:xfrm>
            <a:off x="1075173" y="2661616"/>
            <a:ext cx="1030058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0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¿POR QUÉ SE PERMITE EL CIERRE DE ALGUNAS CALLES PARA ACTIVIDADES DEPORTIVAS PERMANENTES?</a:t>
            </a:r>
            <a:endParaRPr lang="es-EC" sz="40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38309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sultado de imagen para gad flavio alfaro">
            <a:extLst>
              <a:ext uri="{FF2B5EF4-FFF2-40B4-BE49-F238E27FC236}">
                <a16:creationId xmlns:a16="http://schemas.microsoft.com/office/drawing/2014/main" id="{A6B1F684-7FD8-4F9A-BBCC-ADEB093D1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097" y="247415"/>
            <a:ext cx="1018153" cy="106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1427F113-48C2-4F5B-BB21-EE5892A3A455}"/>
              </a:ext>
            </a:extLst>
          </p:cNvPr>
          <p:cNvSpPr/>
          <p:nvPr/>
        </p:nvSpPr>
        <p:spPr>
          <a:xfrm>
            <a:off x="0" y="1316016"/>
            <a:ext cx="20002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12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DIRECCION FINANCIERA 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AC81414-DA93-410D-B0F8-4083A1F34E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207" y="385524"/>
            <a:ext cx="1361696" cy="9304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12B1D3F9-D8A8-46E8-A995-BA86A5914437}"/>
              </a:ext>
            </a:extLst>
          </p:cNvPr>
          <p:cNvSpPr/>
          <p:nvPr/>
        </p:nvSpPr>
        <p:spPr>
          <a:xfrm>
            <a:off x="1075173" y="2661616"/>
            <a:ext cx="1030058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0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¿POR QUÉ NO HAY RESPUESTA SOBRE LOS PARALELOS DE LA UNIVERSIDAD</a:t>
            </a:r>
            <a:endParaRPr lang="es-EC" sz="40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7428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sultado de imagen para gad flavio alfaro">
            <a:extLst>
              <a:ext uri="{FF2B5EF4-FFF2-40B4-BE49-F238E27FC236}">
                <a16:creationId xmlns:a16="http://schemas.microsoft.com/office/drawing/2014/main" id="{A6B1F684-7FD8-4F9A-BBCC-ADEB093D1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097" y="247415"/>
            <a:ext cx="1018153" cy="106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1427F113-48C2-4F5B-BB21-EE5892A3A455}"/>
              </a:ext>
            </a:extLst>
          </p:cNvPr>
          <p:cNvSpPr/>
          <p:nvPr/>
        </p:nvSpPr>
        <p:spPr>
          <a:xfrm>
            <a:off x="0" y="1316016"/>
            <a:ext cx="20002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12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DIRECCION FINANCIERA 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AC81414-DA93-410D-B0F8-4083A1F34E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207" y="385524"/>
            <a:ext cx="1361696" cy="9304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12B1D3F9-D8A8-46E8-A995-BA86A5914437}"/>
              </a:ext>
            </a:extLst>
          </p:cNvPr>
          <p:cNvSpPr/>
          <p:nvPr/>
        </p:nvSpPr>
        <p:spPr>
          <a:xfrm>
            <a:off x="2000250" y="2922457"/>
            <a:ext cx="676751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40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MUCHAS GRACIAS..</a:t>
            </a:r>
          </a:p>
          <a:p>
            <a:pPr algn="ctr"/>
            <a:endParaRPr lang="es-EC" sz="40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00916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3317</TotalTime>
  <Words>875</Words>
  <Application>Microsoft Office PowerPoint</Application>
  <PresentationFormat>Panorámica</PresentationFormat>
  <Paragraphs>191</Paragraphs>
  <Slides>97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97</vt:i4>
      </vt:variant>
    </vt:vector>
  </HeadingPairs>
  <TitlesOfParts>
    <vt:vector size="102" baseType="lpstr">
      <vt:lpstr>Arial</vt:lpstr>
      <vt:lpstr>Calibri</vt:lpstr>
      <vt:lpstr>Calibri Light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Veronica Montesdeoca Zambrano</dc:creator>
  <cp:lastModifiedBy>SDLG</cp:lastModifiedBy>
  <cp:revision>83</cp:revision>
  <dcterms:created xsi:type="dcterms:W3CDTF">2019-12-03T01:25:20Z</dcterms:created>
  <dcterms:modified xsi:type="dcterms:W3CDTF">2020-10-07T19:51:33Z</dcterms:modified>
</cp:coreProperties>
</file>