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sldIdLst>
    <p:sldId id="256" r:id="rId2"/>
    <p:sldId id="257" r:id="rId3"/>
    <p:sldId id="258" r:id="rId4"/>
    <p:sldId id="260" r:id="rId5"/>
    <p:sldId id="264" r:id="rId6"/>
    <p:sldId id="261" r:id="rId7"/>
    <p:sldId id="263" r:id="rId8"/>
    <p:sldId id="271" r:id="rId9"/>
    <p:sldId id="259" r:id="rId10"/>
    <p:sldId id="268" r:id="rId11"/>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8603FDC-E32A-4AB5-989C-0864C3EAD2B8}" styleName="Estilo temático 2 - Énfasis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2" autoAdjust="0"/>
    <p:restoredTop sz="94660"/>
  </p:normalViewPr>
  <p:slideViewPr>
    <p:cSldViewPr snapToGrid="0">
      <p:cViewPr varScale="1">
        <p:scale>
          <a:sx n="80" d="100"/>
          <a:sy n="80" d="100"/>
        </p:scale>
        <p:origin x="9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783DD3-8B3D-4F58-B774-0A86A721E69B}" type="doc">
      <dgm:prSet loTypeId="urn:microsoft.com/office/officeart/2005/8/layout/bProcess3" loCatId="process" qsTypeId="urn:microsoft.com/office/officeart/2005/8/quickstyle/simple1" qsCatId="simple" csTypeId="urn:microsoft.com/office/officeart/2005/8/colors/colorful2" csCatId="colorful" phldr="1"/>
      <dgm:spPr/>
      <dgm:t>
        <a:bodyPr/>
        <a:lstStyle/>
        <a:p>
          <a:endParaRPr lang="es-EC"/>
        </a:p>
      </dgm:t>
    </dgm:pt>
    <dgm:pt modelId="{37DC4927-9A62-423E-9415-D5BA39B297F5}">
      <dgm:prSet phldrT="[Texto]" custT="1"/>
      <dgm:spPr/>
      <dgm:t>
        <a:bodyPr/>
        <a:lstStyle/>
        <a:p>
          <a:r>
            <a:rPr lang="es-EC" sz="2800" b="1" dirty="0">
              <a:solidFill>
                <a:schemeClr val="tx1"/>
              </a:solidFill>
            </a:rPr>
            <a:t>Deliberación</a:t>
          </a:r>
          <a:r>
            <a:rPr lang="es-EC" sz="3000" dirty="0">
              <a:solidFill>
                <a:schemeClr val="tx1"/>
              </a:solidFill>
            </a:rPr>
            <a:t> </a:t>
          </a:r>
          <a:r>
            <a:rPr lang="es-EC" sz="2800" b="1" dirty="0">
              <a:solidFill>
                <a:schemeClr val="tx1"/>
              </a:solidFill>
            </a:rPr>
            <a:t>Pública</a:t>
          </a:r>
        </a:p>
      </dgm:t>
    </dgm:pt>
    <dgm:pt modelId="{2EA70C58-4A49-4008-93C5-663C3CDC0E22}" type="parTrans" cxnId="{D9C1D1C7-A7E9-4C02-8F34-00EA335DFCAE}">
      <dgm:prSet/>
      <dgm:spPr/>
      <dgm:t>
        <a:bodyPr/>
        <a:lstStyle/>
        <a:p>
          <a:endParaRPr lang="es-EC">
            <a:solidFill>
              <a:schemeClr val="tx1"/>
            </a:solidFill>
          </a:endParaRPr>
        </a:p>
      </dgm:t>
    </dgm:pt>
    <dgm:pt modelId="{D559BA02-CD4F-4465-A2B4-5D4FC9A0F3D1}" type="sibTrans" cxnId="{D9C1D1C7-A7E9-4C02-8F34-00EA335DFCAE}">
      <dgm:prSet/>
      <dgm:spPr/>
      <dgm:t>
        <a:bodyPr/>
        <a:lstStyle/>
        <a:p>
          <a:endParaRPr lang="es-EC">
            <a:solidFill>
              <a:schemeClr val="tx1"/>
            </a:solidFill>
          </a:endParaRPr>
        </a:p>
      </dgm:t>
    </dgm:pt>
    <dgm:pt modelId="{7058F1A2-4821-4388-9C6B-FFDF3DB908DF}">
      <dgm:prSet phldrT="[Texto]"/>
      <dgm:spPr/>
      <dgm:t>
        <a:bodyPr/>
        <a:lstStyle/>
        <a:p>
          <a:r>
            <a:rPr lang="es-EC" b="1" dirty="0">
              <a:solidFill>
                <a:schemeClr val="tx1"/>
              </a:solidFill>
            </a:rPr>
            <a:t>Entregar Informe - CPCCS</a:t>
          </a:r>
        </a:p>
      </dgm:t>
    </dgm:pt>
    <dgm:pt modelId="{D6181910-8AF2-45C0-9AD5-E1D37E607408}" type="parTrans" cxnId="{1E7C9389-4CE6-4F2C-992A-05FB96217474}">
      <dgm:prSet/>
      <dgm:spPr/>
      <dgm:t>
        <a:bodyPr/>
        <a:lstStyle/>
        <a:p>
          <a:endParaRPr lang="es-EC">
            <a:solidFill>
              <a:schemeClr val="tx1"/>
            </a:solidFill>
          </a:endParaRPr>
        </a:p>
      </dgm:t>
    </dgm:pt>
    <dgm:pt modelId="{74543D44-B09B-4D90-BDAD-0147A8F4B232}" type="sibTrans" cxnId="{1E7C9389-4CE6-4F2C-992A-05FB96217474}">
      <dgm:prSet/>
      <dgm:spPr/>
      <dgm:t>
        <a:bodyPr/>
        <a:lstStyle/>
        <a:p>
          <a:endParaRPr lang="es-EC">
            <a:solidFill>
              <a:schemeClr val="tx1"/>
            </a:solidFill>
          </a:endParaRPr>
        </a:p>
      </dgm:t>
    </dgm:pt>
    <dgm:pt modelId="{2B23234F-C620-4D3C-92A6-D932DF6D93EC}">
      <dgm:prSet phldrT="[Texto]" custT="1"/>
      <dgm:spPr/>
      <dgm:t>
        <a:bodyPr/>
        <a:lstStyle/>
        <a:p>
          <a:pPr>
            <a:lnSpc>
              <a:spcPct val="100000"/>
            </a:lnSpc>
          </a:pPr>
          <a:r>
            <a:rPr lang="es-EC" sz="2800" b="1" dirty="0">
              <a:solidFill>
                <a:schemeClr val="tx1"/>
              </a:solidFill>
            </a:rPr>
            <a:t>Informe Preliminar</a:t>
          </a:r>
        </a:p>
      </dgm:t>
    </dgm:pt>
    <dgm:pt modelId="{0AC39ADE-87E8-4C37-A154-CA949C3E2799}" type="parTrans" cxnId="{E328F72F-885B-4145-BF0D-1F9F52369CBC}">
      <dgm:prSet/>
      <dgm:spPr/>
      <dgm:t>
        <a:bodyPr/>
        <a:lstStyle/>
        <a:p>
          <a:endParaRPr lang="es-EC">
            <a:solidFill>
              <a:schemeClr val="tx1"/>
            </a:solidFill>
          </a:endParaRPr>
        </a:p>
      </dgm:t>
    </dgm:pt>
    <dgm:pt modelId="{231C1675-B0F0-445E-9109-D794DC5FA511}" type="sibTrans" cxnId="{E328F72F-885B-4145-BF0D-1F9F52369CBC}">
      <dgm:prSet/>
      <dgm:spPr/>
      <dgm:t>
        <a:bodyPr/>
        <a:lstStyle/>
        <a:p>
          <a:endParaRPr lang="es-EC">
            <a:solidFill>
              <a:schemeClr val="tx1"/>
            </a:solidFill>
          </a:endParaRPr>
        </a:p>
      </dgm:t>
    </dgm:pt>
    <dgm:pt modelId="{D29E01E4-1F4A-4A95-807C-E787380AB601}">
      <dgm:prSet phldrT="[Texto]" custT="1"/>
      <dgm:spPr/>
      <dgm:t>
        <a:bodyPr/>
        <a:lstStyle/>
        <a:p>
          <a:pPr>
            <a:lnSpc>
              <a:spcPct val="100000"/>
            </a:lnSpc>
          </a:pPr>
          <a:r>
            <a:rPr lang="es-EC" sz="2800" b="1" dirty="0">
              <a:solidFill>
                <a:schemeClr val="tx1"/>
              </a:solidFill>
            </a:rPr>
            <a:t>Consulta ciudadana</a:t>
          </a:r>
          <a:endParaRPr lang="es-EC" sz="2000" b="1" dirty="0">
            <a:solidFill>
              <a:schemeClr val="tx1"/>
            </a:solidFill>
          </a:endParaRPr>
        </a:p>
      </dgm:t>
    </dgm:pt>
    <dgm:pt modelId="{B3BB95CF-7675-4C58-BF57-4740F706392E}" type="parTrans" cxnId="{CDBEA7E5-57E6-4658-AECA-F045377CFB32}">
      <dgm:prSet/>
      <dgm:spPr/>
      <dgm:t>
        <a:bodyPr/>
        <a:lstStyle/>
        <a:p>
          <a:endParaRPr lang="es-EC">
            <a:solidFill>
              <a:schemeClr val="tx1"/>
            </a:solidFill>
          </a:endParaRPr>
        </a:p>
      </dgm:t>
    </dgm:pt>
    <dgm:pt modelId="{E669DB65-E322-472B-944C-1957F3B55756}" type="sibTrans" cxnId="{CDBEA7E5-57E6-4658-AECA-F045377CFB32}">
      <dgm:prSet/>
      <dgm:spPr/>
      <dgm:t>
        <a:bodyPr/>
        <a:lstStyle/>
        <a:p>
          <a:endParaRPr lang="es-EC">
            <a:solidFill>
              <a:schemeClr val="tx1"/>
            </a:solidFill>
          </a:endParaRPr>
        </a:p>
      </dgm:t>
    </dgm:pt>
    <dgm:pt modelId="{E90331AF-12EB-47F3-A42F-76BB27D102E9}" type="pres">
      <dgm:prSet presAssocID="{7B783DD3-8B3D-4F58-B774-0A86A721E69B}" presName="Name0" presStyleCnt="0">
        <dgm:presLayoutVars>
          <dgm:dir/>
          <dgm:resizeHandles val="exact"/>
        </dgm:presLayoutVars>
      </dgm:prSet>
      <dgm:spPr/>
      <dgm:t>
        <a:bodyPr/>
        <a:lstStyle/>
        <a:p>
          <a:endParaRPr lang="es-EC"/>
        </a:p>
      </dgm:t>
    </dgm:pt>
    <dgm:pt modelId="{9A75CF1A-C264-4E29-A97D-AD9F543292ED}" type="pres">
      <dgm:prSet presAssocID="{D29E01E4-1F4A-4A95-807C-E787380AB601}" presName="node" presStyleLbl="node1" presStyleIdx="0" presStyleCnt="4">
        <dgm:presLayoutVars>
          <dgm:bulletEnabled val="1"/>
        </dgm:presLayoutVars>
      </dgm:prSet>
      <dgm:spPr/>
      <dgm:t>
        <a:bodyPr/>
        <a:lstStyle/>
        <a:p>
          <a:endParaRPr lang="es-EC"/>
        </a:p>
      </dgm:t>
    </dgm:pt>
    <dgm:pt modelId="{F61FB4B6-C455-43A8-A20C-441D64BE3C4F}" type="pres">
      <dgm:prSet presAssocID="{E669DB65-E322-472B-944C-1957F3B55756}" presName="sibTrans" presStyleLbl="sibTrans1D1" presStyleIdx="0" presStyleCnt="3"/>
      <dgm:spPr/>
      <dgm:t>
        <a:bodyPr/>
        <a:lstStyle/>
        <a:p>
          <a:endParaRPr lang="es-EC"/>
        </a:p>
      </dgm:t>
    </dgm:pt>
    <dgm:pt modelId="{08B0113C-F9C3-4AC6-882E-A9E055E3274D}" type="pres">
      <dgm:prSet presAssocID="{E669DB65-E322-472B-944C-1957F3B55756}" presName="connectorText" presStyleLbl="sibTrans1D1" presStyleIdx="0" presStyleCnt="3"/>
      <dgm:spPr/>
      <dgm:t>
        <a:bodyPr/>
        <a:lstStyle/>
        <a:p>
          <a:endParaRPr lang="es-EC"/>
        </a:p>
      </dgm:t>
    </dgm:pt>
    <dgm:pt modelId="{B4CEE5E5-9809-4B3F-A0EA-A7A415F39D74}" type="pres">
      <dgm:prSet presAssocID="{2B23234F-C620-4D3C-92A6-D932DF6D93EC}" presName="node" presStyleLbl="node1" presStyleIdx="1" presStyleCnt="4">
        <dgm:presLayoutVars>
          <dgm:bulletEnabled val="1"/>
        </dgm:presLayoutVars>
      </dgm:prSet>
      <dgm:spPr/>
      <dgm:t>
        <a:bodyPr/>
        <a:lstStyle/>
        <a:p>
          <a:endParaRPr lang="es-EC"/>
        </a:p>
      </dgm:t>
    </dgm:pt>
    <dgm:pt modelId="{B06248B8-C87F-4790-B818-4B6AB67937C8}" type="pres">
      <dgm:prSet presAssocID="{231C1675-B0F0-445E-9109-D794DC5FA511}" presName="sibTrans" presStyleLbl="sibTrans1D1" presStyleIdx="1" presStyleCnt="3"/>
      <dgm:spPr/>
      <dgm:t>
        <a:bodyPr/>
        <a:lstStyle/>
        <a:p>
          <a:endParaRPr lang="es-EC"/>
        </a:p>
      </dgm:t>
    </dgm:pt>
    <dgm:pt modelId="{A1E467F6-F1A3-4D4E-A884-47315DF3EA8C}" type="pres">
      <dgm:prSet presAssocID="{231C1675-B0F0-445E-9109-D794DC5FA511}" presName="connectorText" presStyleLbl="sibTrans1D1" presStyleIdx="1" presStyleCnt="3"/>
      <dgm:spPr/>
      <dgm:t>
        <a:bodyPr/>
        <a:lstStyle/>
        <a:p>
          <a:endParaRPr lang="es-EC"/>
        </a:p>
      </dgm:t>
    </dgm:pt>
    <dgm:pt modelId="{5F40D971-D954-4DB7-A875-7E92EC04F170}" type="pres">
      <dgm:prSet presAssocID="{37DC4927-9A62-423E-9415-D5BA39B297F5}" presName="node" presStyleLbl="node1" presStyleIdx="2" presStyleCnt="4">
        <dgm:presLayoutVars>
          <dgm:bulletEnabled val="1"/>
        </dgm:presLayoutVars>
      </dgm:prSet>
      <dgm:spPr/>
      <dgm:t>
        <a:bodyPr/>
        <a:lstStyle/>
        <a:p>
          <a:endParaRPr lang="es-EC"/>
        </a:p>
      </dgm:t>
    </dgm:pt>
    <dgm:pt modelId="{3A99A3D7-A38F-496F-AA95-36FA7B0F7338}" type="pres">
      <dgm:prSet presAssocID="{D559BA02-CD4F-4465-A2B4-5D4FC9A0F3D1}" presName="sibTrans" presStyleLbl="sibTrans1D1" presStyleIdx="2" presStyleCnt="3"/>
      <dgm:spPr/>
      <dgm:t>
        <a:bodyPr/>
        <a:lstStyle/>
        <a:p>
          <a:endParaRPr lang="es-EC"/>
        </a:p>
      </dgm:t>
    </dgm:pt>
    <dgm:pt modelId="{D209378D-8F3C-4441-9CD9-15B4C13443DC}" type="pres">
      <dgm:prSet presAssocID="{D559BA02-CD4F-4465-A2B4-5D4FC9A0F3D1}" presName="connectorText" presStyleLbl="sibTrans1D1" presStyleIdx="2" presStyleCnt="3"/>
      <dgm:spPr/>
      <dgm:t>
        <a:bodyPr/>
        <a:lstStyle/>
        <a:p>
          <a:endParaRPr lang="es-EC"/>
        </a:p>
      </dgm:t>
    </dgm:pt>
    <dgm:pt modelId="{B3164892-D0E7-4A19-8720-0D89F5DE944A}" type="pres">
      <dgm:prSet presAssocID="{7058F1A2-4821-4388-9C6B-FFDF3DB908DF}" presName="node" presStyleLbl="node1" presStyleIdx="3" presStyleCnt="4">
        <dgm:presLayoutVars>
          <dgm:bulletEnabled val="1"/>
        </dgm:presLayoutVars>
      </dgm:prSet>
      <dgm:spPr/>
      <dgm:t>
        <a:bodyPr/>
        <a:lstStyle/>
        <a:p>
          <a:endParaRPr lang="es-EC"/>
        </a:p>
      </dgm:t>
    </dgm:pt>
  </dgm:ptLst>
  <dgm:cxnLst>
    <dgm:cxn modelId="{27E2D9D1-51FA-4D54-B7F0-2AB38CAA2B1B}" type="presOf" srcId="{7B783DD3-8B3D-4F58-B774-0A86A721E69B}" destId="{E90331AF-12EB-47F3-A42F-76BB27D102E9}" srcOrd="0" destOrd="0" presId="urn:microsoft.com/office/officeart/2005/8/layout/bProcess3"/>
    <dgm:cxn modelId="{4ACF3980-E363-4A3F-99DC-153910CAAD31}" type="presOf" srcId="{231C1675-B0F0-445E-9109-D794DC5FA511}" destId="{B06248B8-C87F-4790-B818-4B6AB67937C8}" srcOrd="0" destOrd="0" presId="urn:microsoft.com/office/officeart/2005/8/layout/bProcess3"/>
    <dgm:cxn modelId="{2253E3C4-9AC7-4817-B46B-44505BBC3A14}" type="presOf" srcId="{37DC4927-9A62-423E-9415-D5BA39B297F5}" destId="{5F40D971-D954-4DB7-A875-7E92EC04F170}" srcOrd="0" destOrd="0" presId="urn:microsoft.com/office/officeart/2005/8/layout/bProcess3"/>
    <dgm:cxn modelId="{D9C1D1C7-A7E9-4C02-8F34-00EA335DFCAE}" srcId="{7B783DD3-8B3D-4F58-B774-0A86A721E69B}" destId="{37DC4927-9A62-423E-9415-D5BA39B297F5}" srcOrd="2" destOrd="0" parTransId="{2EA70C58-4A49-4008-93C5-663C3CDC0E22}" sibTransId="{D559BA02-CD4F-4465-A2B4-5D4FC9A0F3D1}"/>
    <dgm:cxn modelId="{407BA456-8C27-4F11-A081-43E9A618C4DC}" type="presOf" srcId="{231C1675-B0F0-445E-9109-D794DC5FA511}" destId="{A1E467F6-F1A3-4D4E-A884-47315DF3EA8C}" srcOrd="1" destOrd="0" presId="urn:microsoft.com/office/officeart/2005/8/layout/bProcess3"/>
    <dgm:cxn modelId="{8B3F4EB1-93CF-44F3-81AE-18B52FD6DC98}" type="presOf" srcId="{D559BA02-CD4F-4465-A2B4-5D4FC9A0F3D1}" destId="{3A99A3D7-A38F-496F-AA95-36FA7B0F7338}" srcOrd="0" destOrd="0" presId="urn:microsoft.com/office/officeart/2005/8/layout/bProcess3"/>
    <dgm:cxn modelId="{1E7C9389-4CE6-4F2C-992A-05FB96217474}" srcId="{7B783DD3-8B3D-4F58-B774-0A86A721E69B}" destId="{7058F1A2-4821-4388-9C6B-FFDF3DB908DF}" srcOrd="3" destOrd="0" parTransId="{D6181910-8AF2-45C0-9AD5-E1D37E607408}" sibTransId="{74543D44-B09B-4D90-BDAD-0147A8F4B232}"/>
    <dgm:cxn modelId="{CDBEA7E5-57E6-4658-AECA-F045377CFB32}" srcId="{7B783DD3-8B3D-4F58-B774-0A86A721E69B}" destId="{D29E01E4-1F4A-4A95-807C-E787380AB601}" srcOrd="0" destOrd="0" parTransId="{B3BB95CF-7675-4C58-BF57-4740F706392E}" sibTransId="{E669DB65-E322-472B-944C-1957F3B55756}"/>
    <dgm:cxn modelId="{7679DA5E-5AA4-4862-AD65-7FC8550DA9B5}" type="presOf" srcId="{D559BA02-CD4F-4465-A2B4-5D4FC9A0F3D1}" destId="{D209378D-8F3C-4441-9CD9-15B4C13443DC}" srcOrd="1" destOrd="0" presId="urn:microsoft.com/office/officeart/2005/8/layout/bProcess3"/>
    <dgm:cxn modelId="{CB5EE506-4097-4957-B799-4C5BDC482596}" type="presOf" srcId="{E669DB65-E322-472B-944C-1957F3B55756}" destId="{08B0113C-F9C3-4AC6-882E-A9E055E3274D}" srcOrd="1" destOrd="0" presId="urn:microsoft.com/office/officeart/2005/8/layout/bProcess3"/>
    <dgm:cxn modelId="{E328F72F-885B-4145-BF0D-1F9F52369CBC}" srcId="{7B783DD3-8B3D-4F58-B774-0A86A721E69B}" destId="{2B23234F-C620-4D3C-92A6-D932DF6D93EC}" srcOrd="1" destOrd="0" parTransId="{0AC39ADE-87E8-4C37-A154-CA949C3E2799}" sibTransId="{231C1675-B0F0-445E-9109-D794DC5FA511}"/>
    <dgm:cxn modelId="{82BE8C7B-F10E-46DE-945C-853E1217E2CB}" type="presOf" srcId="{2B23234F-C620-4D3C-92A6-D932DF6D93EC}" destId="{B4CEE5E5-9809-4B3F-A0EA-A7A415F39D74}" srcOrd="0" destOrd="0" presId="urn:microsoft.com/office/officeart/2005/8/layout/bProcess3"/>
    <dgm:cxn modelId="{51C7C0ED-76EE-464D-8A44-B89750A90AAF}" type="presOf" srcId="{D29E01E4-1F4A-4A95-807C-E787380AB601}" destId="{9A75CF1A-C264-4E29-A97D-AD9F543292ED}" srcOrd="0" destOrd="0" presId="urn:microsoft.com/office/officeart/2005/8/layout/bProcess3"/>
    <dgm:cxn modelId="{AE394FEE-AE90-4271-8EE2-420ED2C5EC45}" type="presOf" srcId="{7058F1A2-4821-4388-9C6B-FFDF3DB908DF}" destId="{B3164892-D0E7-4A19-8720-0D89F5DE944A}" srcOrd="0" destOrd="0" presId="urn:microsoft.com/office/officeart/2005/8/layout/bProcess3"/>
    <dgm:cxn modelId="{38520770-F56C-466A-9B7D-797A25638B34}" type="presOf" srcId="{E669DB65-E322-472B-944C-1957F3B55756}" destId="{F61FB4B6-C455-43A8-A20C-441D64BE3C4F}" srcOrd="0" destOrd="0" presId="urn:microsoft.com/office/officeart/2005/8/layout/bProcess3"/>
    <dgm:cxn modelId="{BFD960D6-AE38-4AF0-A5CE-1FBD38470CBE}" type="presParOf" srcId="{E90331AF-12EB-47F3-A42F-76BB27D102E9}" destId="{9A75CF1A-C264-4E29-A97D-AD9F543292ED}" srcOrd="0" destOrd="0" presId="urn:microsoft.com/office/officeart/2005/8/layout/bProcess3"/>
    <dgm:cxn modelId="{25210A89-2F59-4FF1-B234-3DA55B1ADCEC}" type="presParOf" srcId="{E90331AF-12EB-47F3-A42F-76BB27D102E9}" destId="{F61FB4B6-C455-43A8-A20C-441D64BE3C4F}" srcOrd="1" destOrd="0" presId="urn:microsoft.com/office/officeart/2005/8/layout/bProcess3"/>
    <dgm:cxn modelId="{646C2176-B3C5-45E8-9959-DDBD235DCE3A}" type="presParOf" srcId="{F61FB4B6-C455-43A8-A20C-441D64BE3C4F}" destId="{08B0113C-F9C3-4AC6-882E-A9E055E3274D}" srcOrd="0" destOrd="0" presId="urn:microsoft.com/office/officeart/2005/8/layout/bProcess3"/>
    <dgm:cxn modelId="{8D9617F6-E439-461B-9A8A-7A2DE477EFF8}" type="presParOf" srcId="{E90331AF-12EB-47F3-A42F-76BB27D102E9}" destId="{B4CEE5E5-9809-4B3F-A0EA-A7A415F39D74}" srcOrd="2" destOrd="0" presId="urn:microsoft.com/office/officeart/2005/8/layout/bProcess3"/>
    <dgm:cxn modelId="{A35E3850-28F0-4ABD-8465-59F000186906}" type="presParOf" srcId="{E90331AF-12EB-47F3-A42F-76BB27D102E9}" destId="{B06248B8-C87F-4790-B818-4B6AB67937C8}" srcOrd="3" destOrd="0" presId="urn:microsoft.com/office/officeart/2005/8/layout/bProcess3"/>
    <dgm:cxn modelId="{F5B7B407-21E8-473B-9D90-3DDD4CC9AF08}" type="presParOf" srcId="{B06248B8-C87F-4790-B818-4B6AB67937C8}" destId="{A1E467F6-F1A3-4D4E-A884-47315DF3EA8C}" srcOrd="0" destOrd="0" presId="urn:microsoft.com/office/officeart/2005/8/layout/bProcess3"/>
    <dgm:cxn modelId="{61D4EEA4-897F-43D2-B2C8-666EF76D566C}" type="presParOf" srcId="{E90331AF-12EB-47F3-A42F-76BB27D102E9}" destId="{5F40D971-D954-4DB7-A875-7E92EC04F170}" srcOrd="4" destOrd="0" presId="urn:microsoft.com/office/officeart/2005/8/layout/bProcess3"/>
    <dgm:cxn modelId="{A75550BD-24C7-4081-8566-EF6654A05C32}" type="presParOf" srcId="{E90331AF-12EB-47F3-A42F-76BB27D102E9}" destId="{3A99A3D7-A38F-496F-AA95-36FA7B0F7338}" srcOrd="5" destOrd="0" presId="urn:microsoft.com/office/officeart/2005/8/layout/bProcess3"/>
    <dgm:cxn modelId="{48CF9573-E1D1-4467-86A0-115C5A30F4AA}" type="presParOf" srcId="{3A99A3D7-A38F-496F-AA95-36FA7B0F7338}" destId="{D209378D-8F3C-4441-9CD9-15B4C13443DC}" srcOrd="0" destOrd="0" presId="urn:microsoft.com/office/officeart/2005/8/layout/bProcess3"/>
    <dgm:cxn modelId="{7BAC183E-6EE4-4F40-80CE-19C1D3D8A2EA}" type="presParOf" srcId="{E90331AF-12EB-47F3-A42F-76BB27D102E9}" destId="{B3164892-D0E7-4A19-8720-0D89F5DE944A}" srcOrd="6"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AB26F6-D649-4D6D-B8A8-E34FBD29FE34}" type="doc">
      <dgm:prSet loTypeId="urn:microsoft.com/office/officeart/2005/8/layout/hList3" loCatId="list" qsTypeId="urn:microsoft.com/office/officeart/2005/8/quickstyle/simple1" qsCatId="simple" csTypeId="urn:microsoft.com/office/officeart/2005/8/colors/colorful5" csCatId="colorful" phldr="1"/>
      <dgm:spPr/>
      <dgm:t>
        <a:bodyPr/>
        <a:lstStyle/>
        <a:p>
          <a:endParaRPr lang="es-EC"/>
        </a:p>
      </dgm:t>
    </dgm:pt>
    <dgm:pt modelId="{CB34CCD7-644F-4330-AF3D-BFAB3B48081D}">
      <dgm:prSet phldrT="[Texto]"/>
      <dgm:spPr/>
      <dgm:t>
        <a:bodyPr/>
        <a:lstStyle/>
        <a:p>
          <a:r>
            <a:rPr lang="es-EC" dirty="0">
              <a:solidFill>
                <a:srgbClr val="002060"/>
              </a:solidFill>
            </a:rPr>
            <a:t>INFORME DE RENDICIÓN DE CUENTAS PRELIMINAR</a:t>
          </a:r>
        </a:p>
      </dgm:t>
    </dgm:pt>
    <dgm:pt modelId="{CE111462-BD2E-4388-AAA6-830A077A41F7}" type="parTrans" cxnId="{44B122D1-EE15-4225-9E87-F3FB51CBE2EF}">
      <dgm:prSet/>
      <dgm:spPr/>
      <dgm:t>
        <a:bodyPr/>
        <a:lstStyle/>
        <a:p>
          <a:endParaRPr lang="es-EC">
            <a:solidFill>
              <a:srgbClr val="002060"/>
            </a:solidFill>
          </a:endParaRPr>
        </a:p>
      </dgm:t>
    </dgm:pt>
    <dgm:pt modelId="{5B118D3C-7B63-4651-BD3D-6E2E23CE50AB}" type="sibTrans" cxnId="{44B122D1-EE15-4225-9E87-F3FB51CBE2EF}">
      <dgm:prSet/>
      <dgm:spPr/>
      <dgm:t>
        <a:bodyPr/>
        <a:lstStyle/>
        <a:p>
          <a:endParaRPr lang="es-EC">
            <a:solidFill>
              <a:srgbClr val="002060"/>
            </a:solidFill>
          </a:endParaRPr>
        </a:p>
      </dgm:t>
    </dgm:pt>
    <dgm:pt modelId="{06BFE645-1944-46B8-AE1C-5EDE237E1DA9}">
      <dgm:prSet phldrT="[Texto]" custT="1"/>
      <dgm:spPr/>
      <dgm:t>
        <a:bodyPr/>
        <a:lstStyle/>
        <a:p>
          <a:r>
            <a:rPr lang="es-EC" sz="1800" b="1" dirty="0">
              <a:solidFill>
                <a:srgbClr val="002060"/>
              </a:solidFill>
            </a:rPr>
            <a:t>1. Contenido:</a:t>
          </a:r>
          <a:r>
            <a:rPr lang="es-EC" sz="1800" dirty="0">
              <a:solidFill>
                <a:srgbClr val="002060"/>
              </a:solidFill>
            </a:rPr>
            <a:t> </a:t>
          </a:r>
        </a:p>
        <a:p>
          <a:r>
            <a:rPr lang="es-EC" sz="1900" dirty="0">
              <a:solidFill>
                <a:srgbClr val="002060"/>
              </a:solidFill>
            </a:rPr>
            <a:t>- Obligatorios - formulario.</a:t>
          </a:r>
        </a:p>
        <a:p>
          <a:r>
            <a:rPr lang="es-EC" sz="1900" dirty="0">
              <a:solidFill>
                <a:srgbClr val="002060"/>
              </a:solidFill>
            </a:rPr>
            <a:t>- Temas demandados ciudadanía - rinda cuentas.</a:t>
          </a:r>
        </a:p>
      </dgm:t>
    </dgm:pt>
    <dgm:pt modelId="{D2807C77-BB9A-473A-8162-4DED22217492}" type="parTrans" cxnId="{ABC36971-5F7A-4403-841A-26AB4CD25EF0}">
      <dgm:prSet/>
      <dgm:spPr/>
      <dgm:t>
        <a:bodyPr/>
        <a:lstStyle/>
        <a:p>
          <a:endParaRPr lang="es-EC">
            <a:solidFill>
              <a:srgbClr val="002060"/>
            </a:solidFill>
          </a:endParaRPr>
        </a:p>
      </dgm:t>
    </dgm:pt>
    <dgm:pt modelId="{91B34B5F-5052-47ED-BABC-F4FBA84713D1}" type="sibTrans" cxnId="{ABC36971-5F7A-4403-841A-26AB4CD25EF0}">
      <dgm:prSet/>
      <dgm:spPr/>
      <dgm:t>
        <a:bodyPr/>
        <a:lstStyle/>
        <a:p>
          <a:endParaRPr lang="es-EC">
            <a:solidFill>
              <a:srgbClr val="002060"/>
            </a:solidFill>
          </a:endParaRPr>
        </a:p>
      </dgm:t>
    </dgm:pt>
    <dgm:pt modelId="{1971204E-BEA8-4CB4-8B27-4805E3AED6DF}">
      <dgm:prSet phldrT="[Texto]" custT="1"/>
      <dgm:spPr/>
      <dgm:t>
        <a:bodyPr/>
        <a:lstStyle/>
        <a:p>
          <a:r>
            <a:rPr lang="es-EC" sz="1700" b="1" dirty="0">
              <a:solidFill>
                <a:srgbClr val="002060"/>
              </a:solidFill>
            </a:rPr>
            <a:t>2. A quién enviar: </a:t>
          </a:r>
        </a:p>
        <a:p>
          <a:r>
            <a:rPr lang="es-EC" sz="1500" dirty="0">
              <a:solidFill>
                <a:srgbClr val="002060"/>
              </a:solidFill>
            </a:rPr>
            <a:t>- Representantes de la Asamblea Ciudadana Local; o,</a:t>
          </a:r>
        </a:p>
        <a:p>
          <a:r>
            <a:rPr lang="es-EC" sz="1500" dirty="0">
              <a:solidFill>
                <a:srgbClr val="002060"/>
              </a:solidFill>
            </a:rPr>
            <a:t>- A quienes cumplieron este rol en el proceso de recolección de temas. </a:t>
          </a:r>
          <a:endParaRPr lang="es-EC" sz="1500" dirty="0" smtClean="0">
            <a:solidFill>
              <a:srgbClr val="002060"/>
            </a:solidFill>
          </a:endParaRPr>
        </a:p>
        <a:p>
          <a:r>
            <a:rPr lang="es-EC" sz="1500" dirty="0" smtClean="0">
              <a:solidFill>
                <a:srgbClr val="002060"/>
              </a:solidFill>
            </a:rPr>
            <a:t>- Presidentes de las comunidades o barrios</a:t>
          </a:r>
          <a:endParaRPr lang="es-EC" sz="1500" dirty="0">
            <a:solidFill>
              <a:srgbClr val="002060"/>
            </a:solidFill>
          </a:endParaRPr>
        </a:p>
      </dgm:t>
    </dgm:pt>
    <dgm:pt modelId="{6DD304A5-E177-4BD7-97BB-9EA150AA7D74}" type="parTrans" cxnId="{2B83A9CD-17BF-4760-81CB-0C2325E86755}">
      <dgm:prSet/>
      <dgm:spPr/>
      <dgm:t>
        <a:bodyPr/>
        <a:lstStyle/>
        <a:p>
          <a:endParaRPr lang="es-EC">
            <a:solidFill>
              <a:srgbClr val="002060"/>
            </a:solidFill>
          </a:endParaRPr>
        </a:p>
      </dgm:t>
    </dgm:pt>
    <dgm:pt modelId="{B1C74F7D-8686-4B90-93D9-FC6669D58B76}" type="sibTrans" cxnId="{2B83A9CD-17BF-4760-81CB-0C2325E86755}">
      <dgm:prSet/>
      <dgm:spPr/>
      <dgm:t>
        <a:bodyPr/>
        <a:lstStyle/>
        <a:p>
          <a:endParaRPr lang="es-EC">
            <a:solidFill>
              <a:srgbClr val="002060"/>
            </a:solidFill>
          </a:endParaRPr>
        </a:p>
      </dgm:t>
    </dgm:pt>
    <dgm:pt modelId="{E3320B4A-4C73-4937-979F-84AD91FD8A2B}">
      <dgm:prSet phldrT="[Texto]" custT="1"/>
      <dgm:spPr/>
      <dgm:t>
        <a:bodyPr/>
        <a:lstStyle/>
        <a:p>
          <a:r>
            <a:rPr lang="es-EC" sz="1700" b="1" dirty="0">
              <a:solidFill>
                <a:srgbClr val="002060"/>
              </a:solidFill>
            </a:rPr>
            <a:t>3. </a:t>
          </a:r>
          <a:r>
            <a:rPr lang="es-EC" sz="1700" b="1" dirty="0" smtClean="0">
              <a:solidFill>
                <a:srgbClr val="002060"/>
              </a:solidFill>
            </a:rPr>
            <a:t>Difundir / a </a:t>
          </a:r>
          <a:r>
            <a:rPr lang="es-EC" sz="1700" b="1" dirty="0">
              <a:solidFill>
                <a:srgbClr val="002060"/>
              </a:solidFill>
            </a:rPr>
            <a:t>disposición de la ciudadanía:</a:t>
          </a:r>
        </a:p>
        <a:p>
          <a:r>
            <a:rPr lang="es-EC" sz="1600" b="1" dirty="0">
              <a:solidFill>
                <a:srgbClr val="002060"/>
              </a:solidFill>
            </a:rPr>
            <a:t>Medios: </a:t>
          </a:r>
          <a:r>
            <a:rPr lang="es-EC" sz="1600" dirty="0">
              <a:solidFill>
                <a:srgbClr val="002060"/>
              </a:solidFill>
            </a:rPr>
            <a:t> todos los que disponga el GAD y entidades vinculadas</a:t>
          </a:r>
        </a:p>
        <a:p>
          <a:r>
            <a:rPr lang="es-EC" sz="1500" dirty="0" smtClean="0">
              <a:solidFill>
                <a:srgbClr val="002060"/>
              </a:solidFill>
            </a:rPr>
            <a:t>(virtuales y alternativos).</a:t>
          </a:r>
          <a:endParaRPr lang="es-EC" sz="1600" dirty="0">
            <a:solidFill>
              <a:srgbClr val="002060"/>
            </a:solidFill>
          </a:endParaRPr>
        </a:p>
      </dgm:t>
    </dgm:pt>
    <dgm:pt modelId="{0179BFB3-B5E3-435D-8682-70168DE0C95D}" type="parTrans" cxnId="{A642FB97-4C60-414D-A09F-AF5C24964A97}">
      <dgm:prSet/>
      <dgm:spPr/>
      <dgm:t>
        <a:bodyPr/>
        <a:lstStyle/>
        <a:p>
          <a:endParaRPr lang="es-EC">
            <a:solidFill>
              <a:srgbClr val="002060"/>
            </a:solidFill>
          </a:endParaRPr>
        </a:p>
      </dgm:t>
    </dgm:pt>
    <dgm:pt modelId="{4438C023-060A-4377-A9B3-A430A7C278D3}" type="sibTrans" cxnId="{A642FB97-4C60-414D-A09F-AF5C24964A97}">
      <dgm:prSet/>
      <dgm:spPr/>
      <dgm:t>
        <a:bodyPr/>
        <a:lstStyle/>
        <a:p>
          <a:endParaRPr lang="es-EC">
            <a:solidFill>
              <a:srgbClr val="002060"/>
            </a:solidFill>
          </a:endParaRPr>
        </a:p>
      </dgm:t>
    </dgm:pt>
    <dgm:pt modelId="{28372CD0-8B47-409F-8AB8-4409C70AA986}" type="pres">
      <dgm:prSet presAssocID="{D7AB26F6-D649-4D6D-B8A8-E34FBD29FE34}" presName="composite" presStyleCnt="0">
        <dgm:presLayoutVars>
          <dgm:chMax val="1"/>
          <dgm:dir/>
          <dgm:resizeHandles val="exact"/>
        </dgm:presLayoutVars>
      </dgm:prSet>
      <dgm:spPr/>
      <dgm:t>
        <a:bodyPr/>
        <a:lstStyle/>
        <a:p>
          <a:endParaRPr lang="es-EC"/>
        </a:p>
      </dgm:t>
    </dgm:pt>
    <dgm:pt modelId="{69EF00D0-03D1-411E-9A38-4A88D37E902E}" type="pres">
      <dgm:prSet presAssocID="{CB34CCD7-644F-4330-AF3D-BFAB3B48081D}" presName="roof" presStyleLbl="dkBgShp" presStyleIdx="0" presStyleCnt="2" custLinFactNeighborX="1211" custLinFactNeighborY="-41298"/>
      <dgm:spPr/>
      <dgm:t>
        <a:bodyPr/>
        <a:lstStyle/>
        <a:p>
          <a:endParaRPr lang="es-EC"/>
        </a:p>
      </dgm:t>
    </dgm:pt>
    <dgm:pt modelId="{F84BE9AB-1799-4E00-8A53-FA61DA1BC24E}" type="pres">
      <dgm:prSet presAssocID="{CB34CCD7-644F-4330-AF3D-BFAB3B48081D}" presName="pillars" presStyleCnt="0"/>
      <dgm:spPr/>
    </dgm:pt>
    <dgm:pt modelId="{B066E7D4-832E-418B-987E-1D6009FF4AD6}" type="pres">
      <dgm:prSet presAssocID="{CB34CCD7-644F-4330-AF3D-BFAB3B48081D}" presName="pillar1" presStyleLbl="node1" presStyleIdx="0" presStyleCnt="3">
        <dgm:presLayoutVars>
          <dgm:bulletEnabled val="1"/>
        </dgm:presLayoutVars>
      </dgm:prSet>
      <dgm:spPr/>
      <dgm:t>
        <a:bodyPr/>
        <a:lstStyle/>
        <a:p>
          <a:endParaRPr lang="es-EC"/>
        </a:p>
      </dgm:t>
    </dgm:pt>
    <dgm:pt modelId="{AA70EE3C-2FC3-428C-BE7D-5E760806D138}" type="pres">
      <dgm:prSet presAssocID="{1971204E-BEA8-4CB4-8B27-4805E3AED6DF}" presName="pillarX" presStyleLbl="node1" presStyleIdx="1" presStyleCnt="3">
        <dgm:presLayoutVars>
          <dgm:bulletEnabled val="1"/>
        </dgm:presLayoutVars>
      </dgm:prSet>
      <dgm:spPr/>
      <dgm:t>
        <a:bodyPr/>
        <a:lstStyle/>
        <a:p>
          <a:endParaRPr lang="es-EC"/>
        </a:p>
      </dgm:t>
    </dgm:pt>
    <dgm:pt modelId="{FB65CE8D-B3B7-4A01-8BF9-05AD63281A22}" type="pres">
      <dgm:prSet presAssocID="{E3320B4A-4C73-4937-979F-84AD91FD8A2B}" presName="pillarX" presStyleLbl="node1" presStyleIdx="2" presStyleCnt="3">
        <dgm:presLayoutVars>
          <dgm:bulletEnabled val="1"/>
        </dgm:presLayoutVars>
      </dgm:prSet>
      <dgm:spPr/>
      <dgm:t>
        <a:bodyPr/>
        <a:lstStyle/>
        <a:p>
          <a:endParaRPr lang="es-EC"/>
        </a:p>
      </dgm:t>
    </dgm:pt>
    <dgm:pt modelId="{F7C2BB2F-4B2E-423D-9F0A-FF40A83A7000}" type="pres">
      <dgm:prSet presAssocID="{CB34CCD7-644F-4330-AF3D-BFAB3B48081D}" presName="base" presStyleLbl="dkBgShp" presStyleIdx="1" presStyleCnt="2"/>
      <dgm:spPr/>
    </dgm:pt>
  </dgm:ptLst>
  <dgm:cxnLst>
    <dgm:cxn modelId="{63CFECAF-9757-4F7C-95FF-10DC483A555D}" type="presOf" srcId="{06BFE645-1944-46B8-AE1C-5EDE237E1DA9}" destId="{B066E7D4-832E-418B-987E-1D6009FF4AD6}" srcOrd="0" destOrd="0" presId="urn:microsoft.com/office/officeart/2005/8/layout/hList3"/>
    <dgm:cxn modelId="{A642FB97-4C60-414D-A09F-AF5C24964A97}" srcId="{CB34CCD7-644F-4330-AF3D-BFAB3B48081D}" destId="{E3320B4A-4C73-4937-979F-84AD91FD8A2B}" srcOrd="2" destOrd="0" parTransId="{0179BFB3-B5E3-435D-8682-70168DE0C95D}" sibTransId="{4438C023-060A-4377-A9B3-A430A7C278D3}"/>
    <dgm:cxn modelId="{F906C21C-7B99-40A5-9120-E615554332F1}" type="presOf" srcId="{E3320B4A-4C73-4937-979F-84AD91FD8A2B}" destId="{FB65CE8D-B3B7-4A01-8BF9-05AD63281A22}" srcOrd="0" destOrd="0" presId="urn:microsoft.com/office/officeart/2005/8/layout/hList3"/>
    <dgm:cxn modelId="{2B83A9CD-17BF-4760-81CB-0C2325E86755}" srcId="{CB34CCD7-644F-4330-AF3D-BFAB3B48081D}" destId="{1971204E-BEA8-4CB4-8B27-4805E3AED6DF}" srcOrd="1" destOrd="0" parTransId="{6DD304A5-E177-4BD7-97BB-9EA150AA7D74}" sibTransId="{B1C74F7D-8686-4B90-93D9-FC6669D58B76}"/>
    <dgm:cxn modelId="{F79A5CBC-1201-4AA0-93E2-E1F96A254E4A}" type="presOf" srcId="{CB34CCD7-644F-4330-AF3D-BFAB3B48081D}" destId="{69EF00D0-03D1-411E-9A38-4A88D37E902E}" srcOrd="0" destOrd="0" presId="urn:microsoft.com/office/officeart/2005/8/layout/hList3"/>
    <dgm:cxn modelId="{C9CA9A11-FE0F-4D3B-AF52-FA251C3ECBF9}" type="presOf" srcId="{D7AB26F6-D649-4D6D-B8A8-E34FBD29FE34}" destId="{28372CD0-8B47-409F-8AB8-4409C70AA986}" srcOrd="0" destOrd="0" presId="urn:microsoft.com/office/officeart/2005/8/layout/hList3"/>
    <dgm:cxn modelId="{ABC36971-5F7A-4403-841A-26AB4CD25EF0}" srcId="{CB34CCD7-644F-4330-AF3D-BFAB3B48081D}" destId="{06BFE645-1944-46B8-AE1C-5EDE237E1DA9}" srcOrd="0" destOrd="0" parTransId="{D2807C77-BB9A-473A-8162-4DED22217492}" sibTransId="{91B34B5F-5052-47ED-BABC-F4FBA84713D1}"/>
    <dgm:cxn modelId="{44B122D1-EE15-4225-9E87-F3FB51CBE2EF}" srcId="{D7AB26F6-D649-4D6D-B8A8-E34FBD29FE34}" destId="{CB34CCD7-644F-4330-AF3D-BFAB3B48081D}" srcOrd="0" destOrd="0" parTransId="{CE111462-BD2E-4388-AAA6-830A077A41F7}" sibTransId="{5B118D3C-7B63-4651-BD3D-6E2E23CE50AB}"/>
    <dgm:cxn modelId="{DC81025F-20E2-4403-8A2A-9A09F990C25C}" type="presOf" srcId="{1971204E-BEA8-4CB4-8B27-4805E3AED6DF}" destId="{AA70EE3C-2FC3-428C-BE7D-5E760806D138}" srcOrd="0" destOrd="0" presId="urn:microsoft.com/office/officeart/2005/8/layout/hList3"/>
    <dgm:cxn modelId="{E0F9D93E-EDF5-43DA-BB1C-2CA5792BD797}" type="presParOf" srcId="{28372CD0-8B47-409F-8AB8-4409C70AA986}" destId="{69EF00D0-03D1-411E-9A38-4A88D37E902E}" srcOrd="0" destOrd="0" presId="urn:microsoft.com/office/officeart/2005/8/layout/hList3"/>
    <dgm:cxn modelId="{B1CB04DD-F8DB-4592-AD4C-82BBBC89A07E}" type="presParOf" srcId="{28372CD0-8B47-409F-8AB8-4409C70AA986}" destId="{F84BE9AB-1799-4E00-8A53-FA61DA1BC24E}" srcOrd="1" destOrd="0" presId="urn:microsoft.com/office/officeart/2005/8/layout/hList3"/>
    <dgm:cxn modelId="{7AF8D5FD-4120-450E-813A-5EE95F6740E7}" type="presParOf" srcId="{F84BE9AB-1799-4E00-8A53-FA61DA1BC24E}" destId="{B066E7D4-832E-418B-987E-1D6009FF4AD6}" srcOrd="0" destOrd="0" presId="urn:microsoft.com/office/officeart/2005/8/layout/hList3"/>
    <dgm:cxn modelId="{06C84655-D012-4603-A129-BD77C8C03CB2}" type="presParOf" srcId="{F84BE9AB-1799-4E00-8A53-FA61DA1BC24E}" destId="{AA70EE3C-2FC3-428C-BE7D-5E760806D138}" srcOrd="1" destOrd="0" presId="urn:microsoft.com/office/officeart/2005/8/layout/hList3"/>
    <dgm:cxn modelId="{19626D27-4014-4350-A1F1-74ED82B0129E}" type="presParOf" srcId="{F84BE9AB-1799-4E00-8A53-FA61DA1BC24E}" destId="{FB65CE8D-B3B7-4A01-8BF9-05AD63281A22}" srcOrd="2" destOrd="0" presId="urn:microsoft.com/office/officeart/2005/8/layout/hList3"/>
    <dgm:cxn modelId="{3B7F0749-540C-4F91-BA60-89F673C6B1C9}" type="presParOf" srcId="{28372CD0-8B47-409F-8AB8-4409C70AA986}" destId="{F7C2BB2F-4B2E-423D-9F0A-FF40A83A7000}"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48BA36-3A03-4A7A-A06F-AA79E5E4C5E1}" type="doc">
      <dgm:prSet loTypeId="urn:microsoft.com/office/officeart/2005/8/layout/equation2" loCatId="process" qsTypeId="urn:microsoft.com/office/officeart/2005/8/quickstyle/simple1" qsCatId="simple" csTypeId="urn:microsoft.com/office/officeart/2005/8/colors/colorful5" csCatId="colorful" phldr="1"/>
      <dgm:spPr/>
    </dgm:pt>
    <dgm:pt modelId="{CA95F8F0-B50A-4EA3-977A-B9D9DC7BF25A}">
      <dgm:prSet phldrT="[Texto]" custT="1"/>
      <dgm:spPr/>
      <dgm:t>
        <a:bodyPr/>
        <a:lstStyle/>
        <a:p>
          <a:r>
            <a:rPr lang="es-EC" sz="1800" b="1" dirty="0"/>
            <a:t>Transmisión en vivo</a:t>
          </a:r>
        </a:p>
        <a:p>
          <a:r>
            <a:rPr lang="es-EC" sz="1400" dirty="0"/>
            <a:t>Video - grabación. Canal o red social oficial: Facebook Live, Video, Zoom, </a:t>
          </a:r>
          <a:r>
            <a:rPr lang="es-EC" sz="1400" dirty="0" err="1"/>
            <a:t>webinar</a:t>
          </a:r>
          <a:r>
            <a:rPr lang="es-EC" sz="1400" dirty="0"/>
            <a:t>, </a:t>
          </a:r>
          <a:r>
            <a:rPr lang="es-EC" sz="1400" dirty="0" err="1"/>
            <a:t>Periscope</a:t>
          </a:r>
          <a:r>
            <a:rPr lang="es-EC" sz="1400" dirty="0"/>
            <a:t>, </a:t>
          </a:r>
          <a:r>
            <a:rPr lang="es-EC" sz="1400" dirty="0" err="1"/>
            <a:t>Meerkat</a:t>
          </a:r>
          <a:r>
            <a:rPr lang="es-EC" sz="1400" dirty="0"/>
            <a:t>, </a:t>
          </a:r>
          <a:r>
            <a:rPr lang="es-EC" sz="1400" dirty="0" err="1"/>
            <a:t>Livestream</a:t>
          </a:r>
          <a:r>
            <a:rPr lang="es-EC" sz="1400" dirty="0"/>
            <a:t>, </a:t>
          </a:r>
          <a:r>
            <a:rPr lang="es-EC" sz="1400" dirty="0" err="1"/>
            <a:t>Skype</a:t>
          </a:r>
          <a:r>
            <a:rPr lang="es-EC" sz="1400" dirty="0"/>
            <a:t>, etc.</a:t>
          </a:r>
        </a:p>
      </dgm:t>
    </dgm:pt>
    <dgm:pt modelId="{661FAE2D-7B48-4200-AD68-571549D23603}" type="parTrans" cxnId="{4AA40ECD-A8CA-4A04-B491-2685AA52B113}">
      <dgm:prSet/>
      <dgm:spPr/>
      <dgm:t>
        <a:bodyPr/>
        <a:lstStyle/>
        <a:p>
          <a:endParaRPr lang="es-EC"/>
        </a:p>
      </dgm:t>
    </dgm:pt>
    <dgm:pt modelId="{BA26C790-7A6A-4CD6-9F59-09CCE3E12FD2}" type="sibTrans" cxnId="{4AA40ECD-A8CA-4A04-B491-2685AA52B113}">
      <dgm:prSet/>
      <dgm:spPr/>
      <dgm:t>
        <a:bodyPr/>
        <a:lstStyle/>
        <a:p>
          <a:endParaRPr lang="es-EC"/>
        </a:p>
      </dgm:t>
    </dgm:pt>
    <dgm:pt modelId="{10C019B4-5D24-4CA9-ABF7-62B06B014030}">
      <dgm:prSet phldrT="[Texto]" custT="1"/>
      <dgm:spPr/>
      <dgm:t>
        <a:bodyPr/>
        <a:lstStyle/>
        <a:p>
          <a:r>
            <a:rPr lang="es-ES_tradnl" sz="1600" b="1" dirty="0"/>
            <a:t>Obligatorio</a:t>
          </a:r>
          <a:r>
            <a:rPr lang="es-ES_tradnl" sz="1600" dirty="0"/>
            <a:t>:</a:t>
          </a:r>
        </a:p>
        <a:p>
          <a:r>
            <a:rPr lang="es-ES_tradnl" sz="1600" dirty="0"/>
            <a:t> convocar a representantes de Asamblea Ciudadana o de quienes hicieron sus veces en la consulta ciudadana.</a:t>
          </a:r>
          <a:endParaRPr lang="es-EC" sz="1600" dirty="0"/>
        </a:p>
      </dgm:t>
    </dgm:pt>
    <dgm:pt modelId="{4A19756D-2DF0-458F-BA19-2CC7F330858B}" type="parTrans" cxnId="{28364B9C-FF7A-4B6B-A148-F670F2E0D73C}">
      <dgm:prSet/>
      <dgm:spPr/>
      <dgm:t>
        <a:bodyPr/>
        <a:lstStyle/>
        <a:p>
          <a:endParaRPr lang="es-EC"/>
        </a:p>
      </dgm:t>
    </dgm:pt>
    <dgm:pt modelId="{F9D10459-A38C-4944-B46A-6173A5CFED56}" type="sibTrans" cxnId="{28364B9C-FF7A-4B6B-A148-F670F2E0D73C}">
      <dgm:prSet/>
      <dgm:spPr/>
      <dgm:t>
        <a:bodyPr/>
        <a:lstStyle/>
        <a:p>
          <a:endParaRPr lang="es-EC"/>
        </a:p>
      </dgm:t>
    </dgm:pt>
    <dgm:pt modelId="{A6F84FAD-497B-4907-A9DE-23B85E476DA4}">
      <dgm:prSet phldrT="[Texto]" custT="1"/>
      <dgm:spPr/>
      <dgm:t>
        <a:bodyPr/>
        <a:lstStyle/>
        <a:p>
          <a:r>
            <a:rPr lang="es-EC" sz="2200" dirty="0"/>
            <a:t>Retroalimentación de la ciudadanía</a:t>
          </a:r>
        </a:p>
      </dgm:t>
    </dgm:pt>
    <dgm:pt modelId="{E6A9EA78-36E3-4FDA-BE92-5280FABDFB55}" type="parTrans" cxnId="{E3879EF5-EBEF-4C30-A202-CF4DED8834C4}">
      <dgm:prSet/>
      <dgm:spPr/>
      <dgm:t>
        <a:bodyPr/>
        <a:lstStyle/>
        <a:p>
          <a:endParaRPr lang="es-EC"/>
        </a:p>
      </dgm:t>
    </dgm:pt>
    <dgm:pt modelId="{8AF1B3F1-5DB5-4221-8637-284FF59559D2}" type="sibTrans" cxnId="{E3879EF5-EBEF-4C30-A202-CF4DED8834C4}">
      <dgm:prSet/>
      <dgm:spPr/>
      <dgm:t>
        <a:bodyPr/>
        <a:lstStyle/>
        <a:p>
          <a:endParaRPr lang="es-EC"/>
        </a:p>
      </dgm:t>
    </dgm:pt>
    <dgm:pt modelId="{46C56D99-2CC9-46C8-B63B-5DB71AA18693}" type="pres">
      <dgm:prSet presAssocID="{6A48BA36-3A03-4A7A-A06F-AA79E5E4C5E1}" presName="Name0" presStyleCnt="0">
        <dgm:presLayoutVars>
          <dgm:dir/>
          <dgm:resizeHandles val="exact"/>
        </dgm:presLayoutVars>
      </dgm:prSet>
      <dgm:spPr/>
    </dgm:pt>
    <dgm:pt modelId="{FBC61FEC-24E7-4A7D-840B-C6B641E9EAEC}" type="pres">
      <dgm:prSet presAssocID="{6A48BA36-3A03-4A7A-A06F-AA79E5E4C5E1}" presName="vNodes" presStyleCnt="0"/>
      <dgm:spPr/>
    </dgm:pt>
    <dgm:pt modelId="{39816582-5A39-455D-BB62-D0E2D82DE21E}" type="pres">
      <dgm:prSet presAssocID="{CA95F8F0-B50A-4EA3-977A-B9D9DC7BF25A}" presName="node" presStyleLbl="node1" presStyleIdx="0" presStyleCnt="3" custScaleX="364513" custScaleY="143074">
        <dgm:presLayoutVars>
          <dgm:bulletEnabled val="1"/>
        </dgm:presLayoutVars>
      </dgm:prSet>
      <dgm:spPr/>
      <dgm:t>
        <a:bodyPr/>
        <a:lstStyle/>
        <a:p>
          <a:endParaRPr lang="es-EC"/>
        </a:p>
      </dgm:t>
    </dgm:pt>
    <dgm:pt modelId="{91E77426-D330-4583-ACC7-82B16D897327}" type="pres">
      <dgm:prSet presAssocID="{BA26C790-7A6A-4CD6-9F59-09CCE3E12FD2}" presName="spacerT" presStyleCnt="0"/>
      <dgm:spPr/>
    </dgm:pt>
    <dgm:pt modelId="{2B5C4B12-EA24-45C3-A23A-A94EB4BD7F82}" type="pres">
      <dgm:prSet presAssocID="{BA26C790-7A6A-4CD6-9F59-09CCE3E12FD2}" presName="sibTrans" presStyleLbl="sibTrans2D1" presStyleIdx="0" presStyleCnt="2" custLinFactY="-787" custLinFactNeighborY="-100000"/>
      <dgm:spPr/>
      <dgm:t>
        <a:bodyPr/>
        <a:lstStyle/>
        <a:p>
          <a:endParaRPr lang="es-EC"/>
        </a:p>
      </dgm:t>
    </dgm:pt>
    <dgm:pt modelId="{08F0D672-C282-4CBD-8180-6C9730B7BE94}" type="pres">
      <dgm:prSet presAssocID="{BA26C790-7A6A-4CD6-9F59-09CCE3E12FD2}" presName="spacerB" presStyleCnt="0"/>
      <dgm:spPr/>
    </dgm:pt>
    <dgm:pt modelId="{336E08B3-A03E-474E-834F-1EF57B5C40E5}" type="pres">
      <dgm:prSet presAssocID="{10C019B4-5D24-4CA9-ABF7-62B06B014030}" presName="node" presStyleLbl="node1" presStyleIdx="1" presStyleCnt="3" custScaleX="339288" custScaleY="149489" custLinFactY="-5817" custLinFactNeighborY="-100000">
        <dgm:presLayoutVars>
          <dgm:bulletEnabled val="1"/>
        </dgm:presLayoutVars>
      </dgm:prSet>
      <dgm:spPr/>
      <dgm:t>
        <a:bodyPr/>
        <a:lstStyle/>
        <a:p>
          <a:endParaRPr lang="es-EC"/>
        </a:p>
      </dgm:t>
    </dgm:pt>
    <dgm:pt modelId="{A03E35E5-46BB-4D08-957F-FF4384A760C2}" type="pres">
      <dgm:prSet presAssocID="{6A48BA36-3A03-4A7A-A06F-AA79E5E4C5E1}" presName="sibTransLast" presStyleLbl="sibTrans2D1" presStyleIdx="1" presStyleCnt="2"/>
      <dgm:spPr/>
      <dgm:t>
        <a:bodyPr/>
        <a:lstStyle/>
        <a:p>
          <a:endParaRPr lang="es-EC"/>
        </a:p>
      </dgm:t>
    </dgm:pt>
    <dgm:pt modelId="{B975D210-D941-4456-83E7-D73D3EEBAAE7}" type="pres">
      <dgm:prSet presAssocID="{6A48BA36-3A03-4A7A-A06F-AA79E5E4C5E1}" presName="connectorText" presStyleLbl="sibTrans2D1" presStyleIdx="1" presStyleCnt="2"/>
      <dgm:spPr/>
      <dgm:t>
        <a:bodyPr/>
        <a:lstStyle/>
        <a:p>
          <a:endParaRPr lang="es-EC"/>
        </a:p>
      </dgm:t>
    </dgm:pt>
    <dgm:pt modelId="{815C32D5-BE4F-4FF7-B9A1-947464B90AD7}" type="pres">
      <dgm:prSet presAssocID="{6A48BA36-3A03-4A7A-A06F-AA79E5E4C5E1}" presName="lastNode" presStyleLbl="node1" presStyleIdx="2" presStyleCnt="3" custScaleX="156019" custScaleY="130330">
        <dgm:presLayoutVars>
          <dgm:bulletEnabled val="1"/>
        </dgm:presLayoutVars>
      </dgm:prSet>
      <dgm:spPr/>
      <dgm:t>
        <a:bodyPr/>
        <a:lstStyle/>
        <a:p>
          <a:endParaRPr lang="es-EC"/>
        </a:p>
      </dgm:t>
    </dgm:pt>
  </dgm:ptLst>
  <dgm:cxnLst>
    <dgm:cxn modelId="{7EB2CB12-9900-4163-B068-8B19A89FC02C}" type="presOf" srcId="{BA26C790-7A6A-4CD6-9F59-09CCE3E12FD2}" destId="{2B5C4B12-EA24-45C3-A23A-A94EB4BD7F82}" srcOrd="0" destOrd="0" presId="urn:microsoft.com/office/officeart/2005/8/layout/equation2"/>
    <dgm:cxn modelId="{C2BB9E3E-2106-4CC5-A817-3E4AF2F42030}" type="presOf" srcId="{F9D10459-A38C-4944-B46A-6173A5CFED56}" destId="{B975D210-D941-4456-83E7-D73D3EEBAAE7}" srcOrd="1" destOrd="0" presId="urn:microsoft.com/office/officeart/2005/8/layout/equation2"/>
    <dgm:cxn modelId="{D180B0C6-980C-49B7-9803-C46751155552}" type="presOf" srcId="{6A48BA36-3A03-4A7A-A06F-AA79E5E4C5E1}" destId="{46C56D99-2CC9-46C8-B63B-5DB71AA18693}" srcOrd="0" destOrd="0" presId="urn:microsoft.com/office/officeart/2005/8/layout/equation2"/>
    <dgm:cxn modelId="{C0D161E2-10A6-4119-8294-2945164C3303}" type="presOf" srcId="{10C019B4-5D24-4CA9-ABF7-62B06B014030}" destId="{336E08B3-A03E-474E-834F-1EF57B5C40E5}" srcOrd="0" destOrd="0" presId="urn:microsoft.com/office/officeart/2005/8/layout/equation2"/>
    <dgm:cxn modelId="{4AA40ECD-A8CA-4A04-B491-2685AA52B113}" srcId="{6A48BA36-3A03-4A7A-A06F-AA79E5E4C5E1}" destId="{CA95F8F0-B50A-4EA3-977A-B9D9DC7BF25A}" srcOrd="0" destOrd="0" parTransId="{661FAE2D-7B48-4200-AD68-571549D23603}" sibTransId="{BA26C790-7A6A-4CD6-9F59-09CCE3E12FD2}"/>
    <dgm:cxn modelId="{12512587-45FE-4824-AB28-C4B40FDF29BA}" type="presOf" srcId="{A6F84FAD-497B-4907-A9DE-23B85E476DA4}" destId="{815C32D5-BE4F-4FF7-B9A1-947464B90AD7}" srcOrd="0" destOrd="0" presId="urn:microsoft.com/office/officeart/2005/8/layout/equation2"/>
    <dgm:cxn modelId="{E3879EF5-EBEF-4C30-A202-CF4DED8834C4}" srcId="{6A48BA36-3A03-4A7A-A06F-AA79E5E4C5E1}" destId="{A6F84FAD-497B-4907-A9DE-23B85E476DA4}" srcOrd="2" destOrd="0" parTransId="{E6A9EA78-36E3-4FDA-BE92-5280FABDFB55}" sibTransId="{8AF1B3F1-5DB5-4221-8637-284FF59559D2}"/>
    <dgm:cxn modelId="{28364B9C-FF7A-4B6B-A148-F670F2E0D73C}" srcId="{6A48BA36-3A03-4A7A-A06F-AA79E5E4C5E1}" destId="{10C019B4-5D24-4CA9-ABF7-62B06B014030}" srcOrd="1" destOrd="0" parTransId="{4A19756D-2DF0-458F-BA19-2CC7F330858B}" sibTransId="{F9D10459-A38C-4944-B46A-6173A5CFED56}"/>
    <dgm:cxn modelId="{84545E50-8235-4E47-8A8B-BD25A326CCA7}" type="presOf" srcId="{F9D10459-A38C-4944-B46A-6173A5CFED56}" destId="{A03E35E5-46BB-4D08-957F-FF4384A760C2}" srcOrd="0" destOrd="0" presId="urn:microsoft.com/office/officeart/2005/8/layout/equation2"/>
    <dgm:cxn modelId="{C03FA48E-9359-4359-8D02-B7051A2D2368}" type="presOf" srcId="{CA95F8F0-B50A-4EA3-977A-B9D9DC7BF25A}" destId="{39816582-5A39-455D-BB62-D0E2D82DE21E}" srcOrd="0" destOrd="0" presId="urn:microsoft.com/office/officeart/2005/8/layout/equation2"/>
    <dgm:cxn modelId="{1E5287E1-AD72-4BDC-8E4C-F4FEABA6A00A}" type="presParOf" srcId="{46C56D99-2CC9-46C8-B63B-5DB71AA18693}" destId="{FBC61FEC-24E7-4A7D-840B-C6B641E9EAEC}" srcOrd="0" destOrd="0" presId="urn:microsoft.com/office/officeart/2005/8/layout/equation2"/>
    <dgm:cxn modelId="{BDC9D306-2BDB-4614-82E0-016740E8A229}" type="presParOf" srcId="{FBC61FEC-24E7-4A7D-840B-C6B641E9EAEC}" destId="{39816582-5A39-455D-BB62-D0E2D82DE21E}" srcOrd="0" destOrd="0" presId="urn:microsoft.com/office/officeart/2005/8/layout/equation2"/>
    <dgm:cxn modelId="{F7DBDB05-4AEB-4203-A266-DB2CD3D0DA20}" type="presParOf" srcId="{FBC61FEC-24E7-4A7D-840B-C6B641E9EAEC}" destId="{91E77426-D330-4583-ACC7-82B16D897327}" srcOrd="1" destOrd="0" presId="urn:microsoft.com/office/officeart/2005/8/layout/equation2"/>
    <dgm:cxn modelId="{AA27A2A3-0923-4619-ADDF-028F425AAE36}" type="presParOf" srcId="{FBC61FEC-24E7-4A7D-840B-C6B641E9EAEC}" destId="{2B5C4B12-EA24-45C3-A23A-A94EB4BD7F82}" srcOrd="2" destOrd="0" presId="urn:microsoft.com/office/officeart/2005/8/layout/equation2"/>
    <dgm:cxn modelId="{9A3268F5-5C7D-4B31-96D4-ED23403E2ECA}" type="presParOf" srcId="{FBC61FEC-24E7-4A7D-840B-C6B641E9EAEC}" destId="{08F0D672-C282-4CBD-8180-6C9730B7BE94}" srcOrd="3" destOrd="0" presId="urn:microsoft.com/office/officeart/2005/8/layout/equation2"/>
    <dgm:cxn modelId="{77A28F93-AA85-4074-A847-7C686BCD875E}" type="presParOf" srcId="{FBC61FEC-24E7-4A7D-840B-C6B641E9EAEC}" destId="{336E08B3-A03E-474E-834F-1EF57B5C40E5}" srcOrd="4" destOrd="0" presId="urn:microsoft.com/office/officeart/2005/8/layout/equation2"/>
    <dgm:cxn modelId="{2D95B090-07C8-498E-B4BF-D4607AF8466D}" type="presParOf" srcId="{46C56D99-2CC9-46C8-B63B-5DB71AA18693}" destId="{A03E35E5-46BB-4D08-957F-FF4384A760C2}" srcOrd="1" destOrd="0" presId="urn:microsoft.com/office/officeart/2005/8/layout/equation2"/>
    <dgm:cxn modelId="{818B0A99-2823-43B3-BB6E-6F07FB902227}" type="presParOf" srcId="{A03E35E5-46BB-4D08-957F-FF4384A760C2}" destId="{B975D210-D941-4456-83E7-D73D3EEBAAE7}" srcOrd="0" destOrd="0" presId="urn:microsoft.com/office/officeart/2005/8/layout/equation2"/>
    <dgm:cxn modelId="{FB11DFD1-6C58-4768-886E-60A31760D145}" type="presParOf" srcId="{46C56D99-2CC9-46C8-B63B-5DB71AA18693}" destId="{815C32D5-BE4F-4FF7-B9A1-947464B90AD7}"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1FB4B6-C455-43A8-A20C-441D64BE3C4F}">
      <dsp:nvSpPr>
        <dsp:cNvPr id="0" name=""/>
        <dsp:cNvSpPr/>
      </dsp:nvSpPr>
      <dsp:spPr>
        <a:xfrm>
          <a:off x="3839482" y="902138"/>
          <a:ext cx="694566" cy="91440"/>
        </a:xfrm>
        <a:custGeom>
          <a:avLst/>
          <a:gdLst/>
          <a:ahLst/>
          <a:cxnLst/>
          <a:rect l="0" t="0" r="0" b="0"/>
          <a:pathLst>
            <a:path>
              <a:moveTo>
                <a:pt x="0" y="45720"/>
              </a:moveTo>
              <a:lnTo>
                <a:pt x="694566" y="45720"/>
              </a:lnTo>
            </a:path>
          </a:pathLst>
        </a:custGeom>
        <a:noFill/>
        <a:ln w="9525"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C" sz="500" kern="1200">
            <a:solidFill>
              <a:schemeClr val="tx1"/>
            </a:solidFill>
          </a:endParaRPr>
        </a:p>
      </dsp:txBody>
      <dsp:txXfrm>
        <a:off x="4168636" y="944233"/>
        <a:ext cx="36258" cy="7251"/>
      </dsp:txXfrm>
    </dsp:sp>
    <dsp:sp modelId="{9A75CF1A-C264-4E29-A97D-AD9F543292ED}">
      <dsp:nvSpPr>
        <dsp:cNvPr id="0" name=""/>
        <dsp:cNvSpPr/>
      </dsp:nvSpPr>
      <dsp:spPr>
        <a:xfrm>
          <a:off x="688382" y="1989"/>
          <a:ext cx="3152899" cy="1891739"/>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100000"/>
            </a:lnSpc>
            <a:spcBef>
              <a:spcPct val="0"/>
            </a:spcBef>
            <a:spcAft>
              <a:spcPct val="35000"/>
            </a:spcAft>
          </a:pPr>
          <a:r>
            <a:rPr lang="es-EC" sz="2800" b="1" kern="1200" dirty="0">
              <a:solidFill>
                <a:schemeClr val="tx1"/>
              </a:solidFill>
            </a:rPr>
            <a:t>Consulta ciudadana</a:t>
          </a:r>
          <a:endParaRPr lang="es-EC" sz="2000" b="1" kern="1200" dirty="0">
            <a:solidFill>
              <a:schemeClr val="tx1"/>
            </a:solidFill>
          </a:endParaRPr>
        </a:p>
      </dsp:txBody>
      <dsp:txXfrm>
        <a:off x="688382" y="1989"/>
        <a:ext cx="3152899" cy="1891739"/>
      </dsp:txXfrm>
    </dsp:sp>
    <dsp:sp modelId="{B06248B8-C87F-4790-B818-4B6AB67937C8}">
      <dsp:nvSpPr>
        <dsp:cNvPr id="0" name=""/>
        <dsp:cNvSpPr/>
      </dsp:nvSpPr>
      <dsp:spPr>
        <a:xfrm>
          <a:off x="2264832" y="1891928"/>
          <a:ext cx="3878065" cy="694566"/>
        </a:xfrm>
        <a:custGeom>
          <a:avLst/>
          <a:gdLst/>
          <a:ahLst/>
          <a:cxnLst/>
          <a:rect l="0" t="0" r="0" b="0"/>
          <a:pathLst>
            <a:path>
              <a:moveTo>
                <a:pt x="3878065" y="0"/>
              </a:moveTo>
              <a:lnTo>
                <a:pt x="3878065" y="364383"/>
              </a:lnTo>
              <a:lnTo>
                <a:pt x="0" y="364383"/>
              </a:lnTo>
              <a:lnTo>
                <a:pt x="0" y="694566"/>
              </a:lnTo>
            </a:path>
          </a:pathLst>
        </a:custGeom>
        <a:noFill/>
        <a:ln w="9525" cap="rnd" cmpd="sng" algn="ctr">
          <a:solidFill>
            <a:schemeClr val="accent2">
              <a:hueOff val="444793"/>
              <a:satOff val="-9942"/>
              <a:lumOff val="-9412"/>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C" sz="500" kern="1200">
            <a:solidFill>
              <a:schemeClr val="tx1"/>
            </a:solidFill>
          </a:endParaRPr>
        </a:p>
      </dsp:txBody>
      <dsp:txXfrm>
        <a:off x="4105233" y="2235586"/>
        <a:ext cx="197264" cy="7251"/>
      </dsp:txXfrm>
    </dsp:sp>
    <dsp:sp modelId="{B4CEE5E5-9809-4B3F-A0EA-A7A415F39D74}">
      <dsp:nvSpPr>
        <dsp:cNvPr id="0" name=""/>
        <dsp:cNvSpPr/>
      </dsp:nvSpPr>
      <dsp:spPr>
        <a:xfrm>
          <a:off x="4566448" y="1989"/>
          <a:ext cx="3152899" cy="1891739"/>
        </a:xfrm>
        <a:prstGeom prst="rect">
          <a:avLst/>
        </a:prstGeom>
        <a:solidFill>
          <a:schemeClr val="accent2">
            <a:hueOff val="296529"/>
            <a:satOff val="-6628"/>
            <a:lumOff val="-627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100000"/>
            </a:lnSpc>
            <a:spcBef>
              <a:spcPct val="0"/>
            </a:spcBef>
            <a:spcAft>
              <a:spcPct val="35000"/>
            </a:spcAft>
          </a:pPr>
          <a:r>
            <a:rPr lang="es-EC" sz="2800" b="1" kern="1200" dirty="0">
              <a:solidFill>
                <a:schemeClr val="tx1"/>
              </a:solidFill>
            </a:rPr>
            <a:t>Informe Preliminar</a:t>
          </a:r>
        </a:p>
      </dsp:txBody>
      <dsp:txXfrm>
        <a:off x="4566448" y="1989"/>
        <a:ext cx="3152899" cy="1891739"/>
      </dsp:txXfrm>
    </dsp:sp>
    <dsp:sp modelId="{3A99A3D7-A38F-496F-AA95-36FA7B0F7338}">
      <dsp:nvSpPr>
        <dsp:cNvPr id="0" name=""/>
        <dsp:cNvSpPr/>
      </dsp:nvSpPr>
      <dsp:spPr>
        <a:xfrm>
          <a:off x="3839482" y="3519045"/>
          <a:ext cx="694566" cy="91440"/>
        </a:xfrm>
        <a:custGeom>
          <a:avLst/>
          <a:gdLst/>
          <a:ahLst/>
          <a:cxnLst/>
          <a:rect l="0" t="0" r="0" b="0"/>
          <a:pathLst>
            <a:path>
              <a:moveTo>
                <a:pt x="0" y="45720"/>
              </a:moveTo>
              <a:lnTo>
                <a:pt x="694566" y="45720"/>
              </a:lnTo>
            </a:path>
          </a:pathLst>
        </a:custGeom>
        <a:noFill/>
        <a:ln w="9525" cap="rnd" cmpd="sng" algn="ctr">
          <a:solidFill>
            <a:schemeClr val="accent2">
              <a:hueOff val="889586"/>
              <a:satOff val="-19883"/>
              <a:lumOff val="-18823"/>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C" sz="500" kern="1200">
            <a:solidFill>
              <a:schemeClr val="tx1"/>
            </a:solidFill>
          </a:endParaRPr>
        </a:p>
      </dsp:txBody>
      <dsp:txXfrm>
        <a:off x="4168636" y="3561139"/>
        <a:ext cx="36258" cy="7251"/>
      </dsp:txXfrm>
    </dsp:sp>
    <dsp:sp modelId="{5F40D971-D954-4DB7-A875-7E92EC04F170}">
      <dsp:nvSpPr>
        <dsp:cNvPr id="0" name=""/>
        <dsp:cNvSpPr/>
      </dsp:nvSpPr>
      <dsp:spPr>
        <a:xfrm>
          <a:off x="688382" y="2618895"/>
          <a:ext cx="3152899" cy="1891739"/>
        </a:xfrm>
        <a:prstGeom prst="rect">
          <a:avLst/>
        </a:prstGeom>
        <a:solidFill>
          <a:schemeClr val="accent2">
            <a:hueOff val="593057"/>
            <a:satOff val="-13255"/>
            <a:lumOff val="-1254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s-EC" sz="2800" b="1" kern="1200" dirty="0">
              <a:solidFill>
                <a:schemeClr val="tx1"/>
              </a:solidFill>
            </a:rPr>
            <a:t>Deliberación</a:t>
          </a:r>
          <a:r>
            <a:rPr lang="es-EC" sz="3000" kern="1200" dirty="0">
              <a:solidFill>
                <a:schemeClr val="tx1"/>
              </a:solidFill>
            </a:rPr>
            <a:t> </a:t>
          </a:r>
          <a:r>
            <a:rPr lang="es-EC" sz="2800" b="1" kern="1200" dirty="0">
              <a:solidFill>
                <a:schemeClr val="tx1"/>
              </a:solidFill>
            </a:rPr>
            <a:t>Pública</a:t>
          </a:r>
        </a:p>
      </dsp:txBody>
      <dsp:txXfrm>
        <a:off x="688382" y="2618895"/>
        <a:ext cx="3152899" cy="1891739"/>
      </dsp:txXfrm>
    </dsp:sp>
    <dsp:sp modelId="{B3164892-D0E7-4A19-8720-0D89F5DE944A}">
      <dsp:nvSpPr>
        <dsp:cNvPr id="0" name=""/>
        <dsp:cNvSpPr/>
      </dsp:nvSpPr>
      <dsp:spPr>
        <a:xfrm>
          <a:off x="4566448" y="2618895"/>
          <a:ext cx="3152899" cy="1891739"/>
        </a:xfrm>
        <a:prstGeom prst="rect">
          <a:avLst/>
        </a:prstGeom>
        <a:solidFill>
          <a:schemeClr val="accent2">
            <a:hueOff val="889586"/>
            <a:satOff val="-19883"/>
            <a:lumOff val="-1882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lvl="0" algn="ctr" defTabSz="1466850">
            <a:lnSpc>
              <a:spcPct val="90000"/>
            </a:lnSpc>
            <a:spcBef>
              <a:spcPct val="0"/>
            </a:spcBef>
            <a:spcAft>
              <a:spcPct val="35000"/>
            </a:spcAft>
          </a:pPr>
          <a:r>
            <a:rPr lang="es-EC" sz="3300" b="1" kern="1200" dirty="0">
              <a:solidFill>
                <a:schemeClr val="tx1"/>
              </a:solidFill>
            </a:rPr>
            <a:t>Entregar Informe - CPCCS</a:t>
          </a:r>
        </a:p>
      </dsp:txBody>
      <dsp:txXfrm>
        <a:off x="4566448" y="2618895"/>
        <a:ext cx="3152899" cy="18917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F00D0-03D1-411E-9A38-4A88D37E902E}">
      <dsp:nvSpPr>
        <dsp:cNvPr id="0" name=""/>
        <dsp:cNvSpPr/>
      </dsp:nvSpPr>
      <dsp:spPr>
        <a:xfrm>
          <a:off x="0" y="0"/>
          <a:ext cx="7894514" cy="1063945"/>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s-EC" sz="2900" kern="1200" dirty="0">
              <a:solidFill>
                <a:srgbClr val="002060"/>
              </a:solidFill>
            </a:rPr>
            <a:t>INFORME DE RENDICIÓN DE CUENTAS PRELIMINAR</a:t>
          </a:r>
        </a:p>
      </dsp:txBody>
      <dsp:txXfrm>
        <a:off x="0" y="0"/>
        <a:ext cx="7894514" cy="1063945"/>
      </dsp:txXfrm>
    </dsp:sp>
    <dsp:sp modelId="{B066E7D4-832E-418B-987E-1D6009FF4AD6}">
      <dsp:nvSpPr>
        <dsp:cNvPr id="0" name=""/>
        <dsp:cNvSpPr/>
      </dsp:nvSpPr>
      <dsp:spPr>
        <a:xfrm>
          <a:off x="3854" y="1063945"/>
          <a:ext cx="2628934" cy="2234286"/>
        </a:xfrm>
        <a:prstGeom prst="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C" sz="1800" b="1" kern="1200" dirty="0">
              <a:solidFill>
                <a:srgbClr val="002060"/>
              </a:solidFill>
            </a:rPr>
            <a:t>1. Contenido:</a:t>
          </a:r>
          <a:r>
            <a:rPr lang="es-EC" sz="1800" kern="1200" dirty="0">
              <a:solidFill>
                <a:srgbClr val="002060"/>
              </a:solidFill>
            </a:rPr>
            <a:t> </a:t>
          </a:r>
        </a:p>
        <a:p>
          <a:pPr lvl="0" algn="ctr" defTabSz="800100">
            <a:lnSpc>
              <a:spcPct val="90000"/>
            </a:lnSpc>
            <a:spcBef>
              <a:spcPct val="0"/>
            </a:spcBef>
            <a:spcAft>
              <a:spcPct val="35000"/>
            </a:spcAft>
          </a:pPr>
          <a:r>
            <a:rPr lang="es-EC" sz="1900" kern="1200" dirty="0">
              <a:solidFill>
                <a:srgbClr val="002060"/>
              </a:solidFill>
            </a:rPr>
            <a:t>- Obligatorios - formulario.</a:t>
          </a:r>
        </a:p>
        <a:p>
          <a:pPr lvl="0" algn="ctr" defTabSz="800100">
            <a:lnSpc>
              <a:spcPct val="90000"/>
            </a:lnSpc>
            <a:spcBef>
              <a:spcPct val="0"/>
            </a:spcBef>
            <a:spcAft>
              <a:spcPct val="35000"/>
            </a:spcAft>
          </a:pPr>
          <a:r>
            <a:rPr lang="es-EC" sz="1900" kern="1200" dirty="0">
              <a:solidFill>
                <a:srgbClr val="002060"/>
              </a:solidFill>
            </a:rPr>
            <a:t>- Temas demandados ciudadanía - rinda cuentas.</a:t>
          </a:r>
        </a:p>
      </dsp:txBody>
      <dsp:txXfrm>
        <a:off x="3854" y="1063945"/>
        <a:ext cx="2628934" cy="2234286"/>
      </dsp:txXfrm>
    </dsp:sp>
    <dsp:sp modelId="{AA70EE3C-2FC3-428C-BE7D-5E760806D138}">
      <dsp:nvSpPr>
        <dsp:cNvPr id="0" name=""/>
        <dsp:cNvSpPr/>
      </dsp:nvSpPr>
      <dsp:spPr>
        <a:xfrm>
          <a:off x="2632789" y="1063945"/>
          <a:ext cx="2628934" cy="2234286"/>
        </a:xfrm>
        <a:prstGeom prst="rect">
          <a:avLst/>
        </a:prstGeom>
        <a:solidFill>
          <a:schemeClr val="accent5">
            <a:hueOff val="853083"/>
            <a:satOff val="-888"/>
            <a:lumOff val="107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C" sz="1700" b="1" kern="1200" dirty="0">
              <a:solidFill>
                <a:srgbClr val="002060"/>
              </a:solidFill>
            </a:rPr>
            <a:t>2. A quién enviar: </a:t>
          </a:r>
        </a:p>
        <a:p>
          <a:pPr lvl="0" algn="ctr" defTabSz="755650">
            <a:lnSpc>
              <a:spcPct val="90000"/>
            </a:lnSpc>
            <a:spcBef>
              <a:spcPct val="0"/>
            </a:spcBef>
            <a:spcAft>
              <a:spcPct val="35000"/>
            </a:spcAft>
          </a:pPr>
          <a:r>
            <a:rPr lang="es-EC" sz="1500" kern="1200" dirty="0">
              <a:solidFill>
                <a:srgbClr val="002060"/>
              </a:solidFill>
            </a:rPr>
            <a:t>- Representantes de la Asamblea Ciudadana Local; o,</a:t>
          </a:r>
        </a:p>
        <a:p>
          <a:pPr lvl="0" algn="ctr" defTabSz="755650">
            <a:lnSpc>
              <a:spcPct val="90000"/>
            </a:lnSpc>
            <a:spcBef>
              <a:spcPct val="0"/>
            </a:spcBef>
            <a:spcAft>
              <a:spcPct val="35000"/>
            </a:spcAft>
          </a:pPr>
          <a:r>
            <a:rPr lang="es-EC" sz="1500" kern="1200" dirty="0">
              <a:solidFill>
                <a:srgbClr val="002060"/>
              </a:solidFill>
            </a:rPr>
            <a:t>- A quienes cumplieron este rol en el proceso de recolección de temas. </a:t>
          </a:r>
          <a:endParaRPr lang="es-EC" sz="1500" kern="1200" dirty="0" smtClean="0">
            <a:solidFill>
              <a:srgbClr val="002060"/>
            </a:solidFill>
          </a:endParaRPr>
        </a:p>
        <a:p>
          <a:pPr lvl="0" algn="ctr" defTabSz="755650">
            <a:lnSpc>
              <a:spcPct val="90000"/>
            </a:lnSpc>
            <a:spcBef>
              <a:spcPct val="0"/>
            </a:spcBef>
            <a:spcAft>
              <a:spcPct val="35000"/>
            </a:spcAft>
          </a:pPr>
          <a:r>
            <a:rPr lang="es-EC" sz="1500" kern="1200" dirty="0" smtClean="0">
              <a:solidFill>
                <a:srgbClr val="002060"/>
              </a:solidFill>
            </a:rPr>
            <a:t>- Presidentes de las comunidades o barrios</a:t>
          </a:r>
          <a:endParaRPr lang="es-EC" sz="1500" kern="1200" dirty="0">
            <a:solidFill>
              <a:srgbClr val="002060"/>
            </a:solidFill>
          </a:endParaRPr>
        </a:p>
      </dsp:txBody>
      <dsp:txXfrm>
        <a:off x="2632789" y="1063945"/>
        <a:ext cx="2628934" cy="2234286"/>
      </dsp:txXfrm>
    </dsp:sp>
    <dsp:sp modelId="{FB65CE8D-B3B7-4A01-8BF9-05AD63281A22}">
      <dsp:nvSpPr>
        <dsp:cNvPr id="0" name=""/>
        <dsp:cNvSpPr/>
      </dsp:nvSpPr>
      <dsp:spPr>
        <a:xfrm>
          <a:off x="5261724" y="1063945"/>
          <a:ext cx="2628934" cy="2234286"/>
        </a:xfrm>
        <a:prstGeom prst="rect">
          <a:avLst/>
        </a:prstGeom>
        <a:solidFill>
          <a:schemeClr val="accent5">
            <a:hueOff val="1706166"/>
            <a:satOff val="-1777"/>
            <a:lumOff val="215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C" sz="1700" b="1" kern="1200" dirty="0">
              <a:solidFill>
                <a:srgbClr val="002060"/>
              </a:solidFill>
            </a:rPr>
            <a:t>3. </a:t>
          </a:r>
          <a:r>
            <a:rPr lang="es-EC" sz="1700" b="1" kern="1200" dirty="0" smtClean="0">
              <a:solidFill>
                <a:srgbClr val="002060"/>
              </a:solidFill>
            </a:rPr>
            <a:t>Difundir / a </a:t>
          </a:r>
          <a:r>
            <a:rPr lang="es-EC" sz="1700" b="1" kern="1200" dirty="0">
              <a:solidFill>
                <a:srgbClr val="002060"/>
              </a:solidFill>
            </a:rPr>
            <a:t>disposición de la ciudadanía:</a:t>
          </a:r>
        </a:p>
        <a:p>
          <a:pPr lvl="0" algn="ctr" defTabSz="755650">
            <a:lnSpc>
              <a:spcPct val="90000"/>
            </a:lnSpc>
            <a:spcBef>
              <a:spcPct val="0"/>
            </a:spcBef>
            <a:spcAft>
              <a:spcPct val="35000"/>
            </a:spcAft>
          </a:pPr>
          <a:r>
            <a:rPr lang="es-EC" sz="1600" b="1" kern="1200" dirty="0">
              <a:solidFill>
                <a:srgbClr val="002060"/>
              </a:solidFill>
            </a:rPr>
            <a:t>Medios: </a:t>
          </a:r>
          <a:r>
            <a:rPr lang="es-EC" sz="1600" kern="1200" dirty="0">
              <a:solidFill>
                <a:srgbClr val="002060"/>
              </a:solidFill>
            </a:rPr>
            <a:t> todos los que disponga el GAD y entidades vinculadas</a:t>
          </a:r>
        </a:p>
        <a:p>
          <a:pPr lvl="0" algn="ctr" defTabSz="755650">
            <a:lnSpc>
              <a:spcPct val="90000"/>
            </a:lnSpc>
            <a:spcBef>
              <a:spcPct val="0"/>
            </a:spcBef>
            <a:spcAft>
              <a:spcPct val="35000"/>
            </a:spcAft>
          </a:pPr>
          <a:r>
            <a:rPr lang="es-EC" sz="1500" kern="1200" dirty="0" smtClean="0">
              <a:solidFill>
                <a:srgbClr val="002060"/>
              </a:solidFill>
            </a:rPr>
            <a:t>(virtuales y alternativos).</a:t>
          </a:r>
          <a:endParaRPr lang="es-EC" sz="1600" kern="1200" dirty="0">
            <a:solidFill>
              <a:srgbClr val="002060"/>
            </a:solidFill>
          </a:endParaRPr>
        </a:p>
      </dsp:txBody>
      <dsp:txXfrm>
        <a:off x="5261724" y="1063945"/>
        <a:ext cx="2628934" cy="2234286"/>
      </dsp:txXfrm>
    </dsp:sp>
    <dsp:sp modelId="{F7C2BB2F-4B2E-423D-9F0A-FF40A83A7000}">
      <dsp:nvSpPr>
        <dsp:cNvPr id="0" name=""/>
        <dsp:cNvSpPr/>
      </dsp:nvSpPr>
      <dsp:spPr>
        <a:xfrm>
          <a:off x="0" y="3298231"/>
          <a:ext cx="7894514" cy="248254"/>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816582-5A39-455D-BB62-D0E2D82DE21E}">
      <dsp:nvSpPr>
        <dsp:cNvPr id="0" name=""/>
        <dsp:cNvSpPr/>
      </dsp:nvSpPr>
      <dsp:spPr>
        <a:xfrm>
          <a:off x="826" y="232281"/>
          <a:ext cx="4312900" cy="1692844"/>
        </a:xfrm>
        <a:prstGeom prst="ellipse">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EC" sz="1800" b="1" kern="1200" dirty="0"/>
            <a:t>Transmisión en vivo</a:t>
          </a:r>
        </a:p>
        <a:p>
          <a:pPr lvl="0" algn="ctr" defTabSz="800100">
            <a:lnSpc>
              <a:spcPct val="90000"/>
            </a:lnSpc>
            <a:spcBef>
              <a:spcPct val="0"/>
            </a:spcBef>
            <a:spcAft>
              <a:spcPct val="35000"/>
            </a:spcAft>
          </a:pPr>
          <a:r>
            <a:rPr lang="es-EC" sz="1400" kern="1200" dirty="0"/>
            <a:t>Video - grabación. Canal o red social oficial: Facebook Live, Video, Zoom, </a:t>
          </a:r>
          <a:r>
            <a:rPr lang="es-EC" sz="1400" kern="1200" dirty="0" err="1"/>
            <a:t>webinar</a:t>
          </a:r>
          <a:r>
            <a:rPr lang="es-EC" sz="1400" kern="1200" dirty="0"/>
            <a:t>, </a:t>
          </a:r>
          <a:r>
            <a:rPr lang="es-EC" sz="1400" kern="1200" dirty="0" err="1"/>
            <a:t>Periscope</a:t>
          </a:r>
          <a:r>
            <a:rPr lang="es-EC" sz="1400" kern="1200" dirty="0"/>
            <a:t>, </a:t>
          </a:r>
          <a:r>
            <a:rPr lang="es-EC" sz="1400" kern="1200" dirty="0" err="1"/>
            <a:t>Meerkat</a:t>
          </a:r>
          <a:r>
            <a:rPr lang="es-EC" sz="1400" kern="1200" dirty="0"/>
            <a:t>, </a:t>
          </a:r>
          <a:r>
            <a:rPr lang="es-EC" sz="1400" kern="1200" dirty="0" err="1"/>
            <a:t>Livestream</a:t>
          </a:r>
          <a:r>
            <a:rPr lang="es-EC" sz="1400" kern="1200" dirty="0"/>
            <a:t>, </a:t>
          </a:r>
          <a:r>
            <a:rPr lang="es-EC" sz="1400" kern="1200" dirty="0" err="1"/>
            <a:t>Skype</a:t>
          </a:r>
          <a:r>
            <a:rPr lang="es-EC" sz="1400" kern="1200" dirty="0"/>
            <a:t>, etc.</a:t>
          </a:r>
        </a:p>
      </dsp:txBody>
      <dsp:txXfrm>
        <a:off x="632436" y="480192"/>
        <a:ext cx="3049680" cy="1197022"/>
      </dsp:txXfrm>
    </dsp:sp>
    <dsp:sp modelId="{2B5C4B12-EA24-45C3-A23A-A94EB4BD7F82}">
      <dsp:nvSpPr>
        <dsp:cNvPr id="0" name=""/>
        <dsp:cNvSpPr/>
      </dsp:nvSpPr>
      <dsp:spPr>
        <a:xfrm>
          <a:off x="1814149" y="1919725"/>
          <a:ext cx="686253" cy="686253"/>
        </a:xfrm>
        <a:prstGeom prst="mathPlus">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C" sz="1100" kern="1200"/>
        </a:p>
      </dsp:txBody>
      <dsp:txXfrm>
        <a:off x="1905112" y="2182148"/>
        <a:ext cx="504327" cy="161407"/>
      </dsp:txXfrm>
    </dsp:sp>
    <dsp:sp modelId="{336E08B3-A03E-474E-834F-1EF57B5C40E5}">
      <dsp:nvSpPr>
        <dsp:cNvPr id="0" name=""/>
        <dsp:cNvSpPr/>
      </dsp:nvSpPr>
      <dsp:spPr>
        <a:xfrm>
          <a:off x="150056" y="2638628"/>
          <a:ext cx="4014439" cy="1768746"/>
        </a:xfrm>
        <a:prstGeom prst="ellipse">
          <a:avLst/>
        </a:prstGeom>
        <a:solidFill>
          <a:schemeClr val="accent5">
            <a:hueOff val="853083"/>
            <a:satOff val="-888"/>
            <a:lumOff val="107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ES_tradnl" sz="1600" b="1" kern="1200" dirty="0"/>
            <a:t>Obligatorio</a:t>
          </a:r>
          <a:r>
            <a:rPr lang="es-ES_tradnl" sz="1600" kern="1200" dirty="0"/>
            <a:t>:</a:t>
          </a:r>
        </a:p>
        <a:p>
          <a:pPr lvl="0" algn="ctr" defTabSz="711200">
            <a:lnSpc>
              <a:spcPct val="90000"/>
            </a:lnSpc>
            <a:spcBef>
              <a:spcPct val="0"/>
            </a:spcBef>
            <a:spcAft>
              <a:spcPct val="35000"/>
            </a:spcAft>
          </a:pPr>
          <a:r>
            <a:rPr lang="es-ES_tradnl" sz="1600" kern="1200" dirty="0"/>
            <a:t> convocar a representantes de Asamblea Ciudadana o de quienes hicieron sus veces en la consulta ciudadana.</a:t>
          </a:r>
          <a:endParaRPr lang="es-EC" sz="1600" kern="1200" dirty="0"/>
        </a:p>
      </dsp:txBody>
      <dsp:txXfrm>
        <a:off x="737957" y="2897655"/>
        <a:ext cx="2838637" cy="1250692"/>
      </dsp:txXfrm>
    </dsp:sp>
    <dsp:sp modelId="{A03E35E5-46BB-4D08-957F-FF4384A760C2}">
      <dsp:nvSpPr>
        <dsp:cNvPr id="0" name=""/>
        <dsp:cNvSpPr/>
      </dsp:nvSpPr>
      <dsp:spPr>
        <a:xfrm rot="60143">
          <a:off x="4491277" y="2143885"/>
          <a:ext cx="376528" cy="440148"/>
        </a:xfrm>
        <a:prstGeom prst="rightArrow">
          <a:avLst>
            <a:gd name="adj1" fmla="val 60000"/>
            <a:gd name="adj2" fmla="val 50000"/>
          </a:avLst>
        </a:prstGeom>
        <a:solidFill>
          <a:schemeClr val="accent5">
            <a:hueOff val="1706166"/>
            <a:satOff val="-1777"/>
            <a:lumOff val="215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s-EC" sz="1800" kern="1200"/>
        </a:p>
      </dsp:txBody>
      <dsp:txXfrm>
        <a:off x="4491286" y="2230927"/>
        <a:ext cx="263570" cy="264088"/>
      </dsp:txXfrm>
    </dsp:sp>
    <dsp:sp modelId="{815C32D5-BE4F-4FF7-B9A1-947464B90AD7}">
      <dsp:nvSpPr>
        <dsp:cNvPr id="0" name=""/>
        <dsp:cNvSpPr/>
      </dsp:nvSpPr>
      <dsp:spPr>
        <a:xfrm>
          <a:off x="5023643" y="860220"/>
          <a:ext cx="3692018" cy="3084116"/>
        </a:xfrm>
        <a:prstGeom prst="ellipse">
          <a:avLst/>
        </a:prstGeom>
        <a:solidFill>
          <a:schemeClr val="accent5">
            <a:hueOff val="1706166"/>
            <a:satOff val="-1777"/>
            <a:lumOff val="215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s-EC" sz="2200" kern="1200" dirty="0"/>
            <a:t>Retroalimentación de la ciudadanía</a:t>
          </a:r>
        </a:p>
      </dsp:txBody>
      <dsp:txXfrm>
        <a:off x="5564327" y="1311878"/>
        <a:ext cx="2610650" cy="2180800"/>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7D867784-D161-4E52-B367-5F2153F18F83}" type="datetimeFigureOut">
              <a:rPr lang="es-EC" smtClean="0"/>
              <a:t>06/10/2020</a:t>
            </a:fld>
            <a:endParaRPr lang="es-EC"/>
          </a:p>
        </p:txBody>
      </p:sp>
      <p:sp>
        <p:nvSpPr>
          <p:cNvPr id="5" name="Footer Placeholder 4"/>
          <p:cNvSpPr>
            <a:spLocks noGrp="1"/>
          </p:cNvSpPr>
          <p:nvPr>
            <p:ph type="ftr" sz="quarter" idx="11"/>
          </p:nvPr>
        </p:nvSpPr>
        <p:spPr/>
        <p:txBody>
          <a:bodyPr/>
          <a:lstStyle/>
          <a:p>
            <a:endParaRPr lang="es-EC"/>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5B5C9BA-F143-4A27-9536-9F2EAAE0F38A}" type="slidenum">
              <a:rPr lang="es-EC" smtClean="0"/>
              <a:t>‹Nº›</a:t>
            </a:fld>
            <a:endParaRPr lang="es-EC"/>
          </a:p>
        </p:txBody>
      </p:sp>
    </p:spTree>
    <p:extLst>
      <p:ext uri="{BB962C8B-B14F-4D97-AF65-F5344CB8AC3E}">
        <p14:creationId xmlns:p14="http://schemas.microsoft.com/office/powerpoint/2010/main" val="955320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D867784-D161-4E52-B367-5F2153F18F83}" type="datetimeFigureOut">
              <a:rPr lang="es-EC" smtClean="0"/>
              <a:t>06/10/2020</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5B5C9BA-F143-4A27-9536-9F2EAAE0F38A}" type="slidenum">
              <a:rPr lang="es-EC" smtClean="0"/>
              <a:t>‹Nº›</a:t>
            </a:fld>
            <a:endParaRPr lang="es-EC"/>
          </a:p>
        </p:txBody>
      </p:sp>
    </p:spTree>
    <p:extLst>
      <p:ext uri="{BB962C8B-B14F-4D97-AF65-F5344CB8AC3E}">
        <p14:creationId xmlns:p14="http://schemas.microsoft.com/office/powerpoint/2010/main" val="947587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D867784-D161-4E52-B367-5F2153F18F83}" type="datetimeFigureOut">
              <a:rPr lang="es-EC" smtClean="0"/>
              <a:t>06/10/2020</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5B5C9BA-F143-4A27-9536-9F2EAAE0F38A}" type="slidenum">
              <a:rPr lang="es-EC" smtClean="0"/>
              <a:t>‹Nº›</a:t>
            </a:fld>
            <a:endParaRPr lang="es-EC"/>
          </a:p>
        </p:txBody>
      </p:sp>
    </p:spTree>
    <p:extLst>
      <p:ext uri="{BB962C8B-B14F-4D97-AF65-F5344CB8AC3E}">
        <p14:creationId xmlns:p14="http://schemas.microsoft.com/office/powerpoint/2010/main" val="1617146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7D867784-D161-4E52-B367-5F2153F18F83}" type="datetimeFigureOut">
              <a:rPr lang="es-EC" smtClean="0"/>
              <a:t>06/10/2020</a:t>
            </a:fld>
            <a:endParaRPr lang="es-EC"/>
          </a:p>
        </p:txBody>
      </p:sp>
      <p:sp>
        <p:nvSpPr>
          <p:cNvPr id="6" name="Footer Placeholder 5"/>
          <p:cNvSpPr>
            <a:spLocks noGrp="1"/>
          </p:cNvSpPr>
          <p:nvPr>
            <p:ph type="ftr" sz="quarter" idx="11"/>
          </p:nvPr>
        </p:nvSpPr>
        <p:spPr/>
        <p:txBody>
          <a:bodyPr/>
          <a:lstStyle/>
          <a:p>
            <a:endParaRPr lang="es-EC"/>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5B5C9BA-F143-4A27-9536-9F2EAAE0F38A}" type="slidenum">
              <a:rPr lang="es-EC" smtClean="0"/>
              <a:t>‹Nº›</a:t>
            </a:fld>
            <a:endParaRPr lang="es-EC"/>
          </a:p>
        </p:txBody>
      </p:sp>
    </p:spTree>
    <p:extLst>
      <p:ext uri="{BB962C8B-B14F-4D97-AF65-F5344CB8AC3E}">
        <p14:creationId xmlns:p14="http://schemas.microsoft.com/office/powerpoint/2010/main" val="2404101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D867784-D161-4E52-B367-5F2153F18F83}" type="datetimeFigureOut">
              <a:rPr lang="es-EC" smtClean="0"/>
              <a:t>06/10/2020</a:t>
            </a:fld>
            <a:endParaRPr lang="es-EC"/>
          </a:p>
        </p:txBody>
      </p:sp>
      <p:sp>
        <p:nvSpPr>
          <p:cNvPr id="8" name="Footer Placeholder 7"/>
          <p:cNvSpPr>
            <a:spLocks noGrp="1"/>
          </p:cNvSpPr>
          <p:nvPr>
            <p:ph type="ftr" sz="quarter" idx="11"/>
          </p:nvPr>
        </p:nvSpPr>
        <p:spPr/>
        <p:txBody>
          <a:bodyPr/>
          <a:lstStyle/>
          <a:p>
            <a:endParaRPr lang="es-EC"/>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5B5C9BA-F143-4A27-9536-9F2EAAE0F38A}" type="slidenum">
              <a:rPr lang="es-EC" smtClean="0"/>
              <a:t>‹Nº›</a:t>
            </a:fld>
            <a:endParaRPr lang="es-EC"/>
          </a:p>
        </p:txBody>
      </p:sp>
    </p:spTree>
    <p:extLst>
      <p:ext uri="{BB962C8B-B14F-4D97-AF65-F5344CB8AC3E}">
        <p14:creationId xmlns:p14="http://schemas.microsoft.com/office/powerpoint/2010/main" val="182131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D867784-D161-4E52-B367-5F2153F18F83}" type="datetimeFigureOut">
              <a:rPr lang="es-EC" smtClean="0"/>
              <a:t>06/10/2020</a:t>
            </a:fld>
            <a:endParaRPr lang="es-EC"/>
          </a:p>
        </p:txBody>
      </p:sp>
      <p:sp>
        <p:nvSpPr>
          <p:cNvPr id="4" name="Footer Placeholder 3"/>
          <p:cNvSpPr>
            <a:spLocks noGrp="1"/>
          </p:cNvSpPr>
          <p:nvPr>
            <p:ph type="ftr" sz="quarter" idx="11"/>
          </p:nvPr>
        </p:nvSpPr>
        <p:spPr/>
        <p:txBody>
          <a:bodyPr/>
          <a:lstStyle/>
          <a:p>
            <a:endParaRPr lang="es-EC"/>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5B5C9BA-F143-4A27-9536-9F2EAAE0F38A}" type="slidenum">
              <a:rPr lang="es-EC" smtClean="0"/>
              <a:t>‹Nº›</a:t>
            </a:fld>
            <a:endParaRPr lang="es-EC"/>
          </a:p>
        </p:txBody>
      </p:sp>
    </p:spTree>
    <p:extLst>
      <p:ext uri="{BB962C8B-B14F-4D97-AF65-F5344CB8AC3E}">
        <p14:creationId xmlns:p14="http://schemas.microsoft.com/office/powerpoint/2010/main" val="702714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867784-D161-4E52-B367-5F2153F18F83}" type="datetimeFigureOut">
              <a:rPr lang="es-EC" smtClean="0"/>
              <a:t>06/10/2020</a:t>
            </a:fld>
            <a:endParaRPr lang="es-EC"/>
          </a:p>
        </p:txBody>
      </p:sp>
      <p:sp>
        <p:nvSpPr>
          <p:cNvPr id="3" name="Footer Placeholder 2"/>
          <p:cNvSpPr>
            <a:spLocks noGrp="1"/>
          </p:cNvSpPr>
          <p:nvPr>
            <p:ph type="ftr" sz="quarter" idx="11"/>
          </p:nvPr>
        </p:nvSpPr>
        <p:spPr/>
        <p:txBody>
          <a:bodyPr/>
          <a:lstStyle/>
          <a:p>
            <a:endParaRPr lang="es-EC"/>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5B5C9BA-F143-4A27-9536-9F2EAAE0F38A}" type="slidenum">
              <a:rPr lang="es-EC" smtClean="0"/>
              <a:t>‹Nº›</a:t>
            </a:fld>
            <a:endParaRPr lang="es-EC"/>
          </a:p>
        </p:txBody>
      </p:sp>
    </p:spTree>
    <p:extLst>
      <p:ext uri="{BB962C8B-B14F-4D97-AF65-F5344CB8AC3E}">
        <p14:creationId xmlns:p14="http://schemas.microsoft.com/office/powerpoint/2010/main" val="161277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D867784-D161-4E52-B367-5F2153F18F83}" type="datetimeFigureOut">
              <a:rPr lang="es-EC" smtClean="0"/>
              <a:t>06/10/2020</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5B5C9BA-F143-4A27-9536-9F2EAAE0F38A}" type="slidenum">
              <a:rPr lang="es-EC" smtClean="0"/>
              <a:t>‹Nº›</a:t>
            </a:fld>
            <a:endParaRPr lang="es-EC"/>
          </a:p>
        </p:txBody>
      </p:sp>
    </p:spTree>
    <p:extLst>
      <p:ext uri="{BB962C8B-B14F-4D97-AF65-F5344CB8AC3E}">
        <p14:creationId xmlns:p14="http://schemas.microsoft.com/office/powerpoint/2010/main" val="2049536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D867784-D161-4E52-B367-5F2153F18F83}" type="datetimeFigureOut">
              <a:rPr lang="es-EC" smtClean="0"/>
              <a:t>06/10/2020</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5B5C9BA-F143-4A27-9536-9F2EAAE0F38A}" type="slidenum">
              <a:rPr lang="es-EC" smtClean="0"/>
              <a:t>‹Nº›</a:t>
            </a:fld>
            <a:endParaRPr lang="es-EC"/>
          </a:p>
        </p:txBody>
      </p:sp>
    </p:spTree>
    <p:extLst>
      <p:ext uri="{BB962C8B-B14F-4D97-AF65-F5344CB8AC3E}">
        <p14:creationId xmlns:p14="http://schemas.microsoft.com/office/powerpoint/2010/main" val="4273131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D867784-D161-4E52-B367-5F2153F18F83}" type="datetimeFigureOut">
              <a:rPr lang="es-EC" smtClean="0"/>
              <a:t>06/10/2020</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5B5C9BA-F143-4A27-9536-9F2EAAE0F38A}" type="slidenum">
              <a:rPr lang="es-EC" smtClean="0"/>
              <a:t>‹Nº›</a:t>
            </a:fld>
            <a:endParaRPr lang="es-EC"/>
          </a:p>
        </p:txBody>
      </p:sp>
    </p:spTree>
    <p:extLst>
      <p:ext uri="{BB962C8B-B14F-4D97-AF65-F5344CB8AC3E}">
        <p14:creationId xmlns:p14="http://schemas.microsoft.com/office/powerpoint/2010/main" val="3551022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D867784-D161-4E52-B367-5F2153F18F83}" type="datetimeFigureOut">
              <a:rPr lang="es-EC" smtClean="0"/>
              <a:t>06/10/2020</a:t>
            </a:fld>
            <a:endParaRPr lang="es-EC"/>
          </a:p>
        </p:txBody>
      </p:sp>
      <p:sp>
        <p:nvSpPr>
          <p:cNvPr id="5" name="Footer Placeholder 4"/>
          <p:cNvSpPr>
            <a:spLocks noGrp="1"/>
          </p:cNvSpPr>
          <p:nvPr>
            <p:ph type="ftr" sz="quarter" idx="11"/>
          </p:nvPr>
        </p:nvSpPr>
        <p:spPr/>
        <p:txBody>
          <a:bodyPr/>
          <a:lstStyle/>
          <a:p>
            <a:endParaRPr lang="es-EC"/>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5B5C9BA-F143-4A27-9536-9F2EAAE0F38A}" type="slidenum">
              <a:rPr lang="es-EC" smtClean="0"/>
              <a:t>‹Nº›</a:t>
            </a:fld>
            <a:endParaRPr lang="es-EC"/>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40744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7D867784-D161-4E52-B367-5F2153F18F83}" type="datetimeFigureOut">
              <a:rPr lang="es-EC" smtClean="0"/>
              <a:t>06/10/2020</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5B5C9BA-F143-4A27-9536-9F2EAAE0F38A}" type="slidenum">
              <a:rPr lang="es-EC" smtClean="0"/>
              <a:t>‹Nº›</a:t>
            </a:fld>
            <a:endParaRPr lang="es-EC"/>
          </a:p>
        </p:txBody>
      </p:sp>
    </p:spTree>
    <p:extLst>
      <p:ext uri="{BB962C8B-B14F-4D97-AF65-F5344CB8AC3E}">
        <p14:creationId xmlns:p14="http://schemas.microsoft.com/office/powerpoint/2010/main" val="3365695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7D867784-D161-4E52-B367-5F2153F18F83}" type="datetimeFigureOut">
              <a:rPr lang="es-EC" smtClean="0"/>
              <a:t>06/10/2020</a:t>
            </a:fld>
            <a:endParaRPr lang="es-EC"/>
          </a:p>
        </p:txBody>
      </p:sp>
      <p:sp>
        <p:nvSpPr>
          <p:cNvPr id="6" name="Footer Placeholder 5"/>
          <p:cNvSpPr>
            <a:spLocks noGrp="1"/>
          </p:cNvSpPr>
          <p:nvPr>
            <p:ph type="ftr" sz="quarter" idx="11"/>
          </p:nvPr>
        </p:nvSpPr>
        <p:spPr/>
        <p:txBody>
          <a:bodyPr/>
          <a:lstStyle/>
          <a:p>
            <a:endParaRPr lang="es-EC"/>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5B5C9BA-F143-4A27-9536-9F2EAAE0F38A}" type="slidenum">
              <a:rPr lang="es-EC" smtClean="0"/>
              <a:t>‹Nº›</a:t>
            </a:fld>
            <a:endParaRPr lang="es-EC"/>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82641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7D867784-D161-4E52-B367-5F2153F18F83}" type="datetimeFigureOut">
              <a:rPr lang="es-EC" smtClean="0"/>
              <a:t>06/10/2020</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5B5C9BA-F143-4A27-9536-9F2EAAE0F38A}" type="slidenum">
              <a:rPr lang="es-EC" smtClean="0"/>
              <a:t>‹Nº›</a:t>
            </a:fld>
            <a:endParaRPr lang="es-EC"/>
          </a:p>
        </p:txBody>
      </p:sp>
    </p:spTree>
    <p:extLst>
      <p:ext uri="{BB962C8B-B14F-4D97-AF65-F5344CB8AC3E}">
        <p14:creationId xmlns:p14="http://schemas.microsoft.com/office/powerpoint/2010/main" val="36288432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D867784-D161-4E52-B367-5F2153F18F83}" type="datetimeFigureOut">
              <a:rPr lang="es-EC" smtClean="0"/>
              <a:t>06/10/2020</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5B5C9BA-F143-4A27-9536-9F2EAAE0F38A}" type="slidenum">
              <a:rPr lang="es-EC" smtClean="0"/>
              <a:t>‹Nº›</a:t>
            </a:fld>
            <a:endParaRPr lang="es-EC"/>
          </a:p>
        </p:txBody>
      </p:sp>
    </p:spTree>
    <p:extLst>
      <p:ext uri="{BB962C8B-B14F-4D97-AF65-F5344CB8AC3E}">
        <p14:creationId xmlns:p14="http://schemas.microsoft.com/office/powerpoint/2010/main" val="571752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D867784-D161-4E52-B367-5F2153F18F83}" type="datetimeFigureOut">
              <a:rPr lang="es-EC" smtClean="0"/>
              <a:t>06/10/2020</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5B5C9BA-F143-4A27-9536-9F2EAAE0F38A}" type="slidenum">
              <a:rPr lang="es-EC" smtClean="0"/>
              <a:t>‹Nº›</a:t>
            </a:fld>
            <a:endParaRPr lang="es-EC"/>
          </a:p>
        </p:txBody>
      </p:sp>
    </p:spTree>
    <p:extLst>
      <p:ext uri="{BB962C8B-B14F-4D97-AF65-F5344CB8AC3E}">
        <p14:creationId xmlns:p14="http://schemas.microsoft.com/office/powerpoint/2010/main" val="1050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D867784-D161-4E52-B367-5F2153F18F83}" type="datetimeFigureOut">
              <a:rPr lang="es-EC" smtClean="0"/>
              <a:t>06/10/2020</a:t>
            </a:fld>
            <a:endParaRPr lang="es-EC"/>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C"/>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5B5C9BA-F143-4A27-9536-9F2EAAE0F38A}" type="slidenum">
              <a:rPr lang="es-EC" smtClean="0"/>
              <a:t>‹Nº›</a:t>
            </a:fld>
            <a:endParaRPr lang="es-EC"/>
          </a:p>
        </p:txBody>
      </p:sp>
    </p:spTree>
    <p:extLst>
      <p:ext uri="{BB962C8B-B14F-4D97-AF65-F5344CB8AC3E}">
        <p14:creationId xmlns:p14="http://schemas.microsoft.com/office/powerpoint/2010/main" val="1481799666"/>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eruditos.net/mediawiki/index.php?title=Imagen:14manabicflavioalfaroescudo.gif"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s-EC" dirty="0" smtClean="0">
                <a:solidFill>
                  <a:srgbClr val="00B0F0"/>
                </a:solidFill>
                <a:latin typeface="Aharoni" panose="02010803020104030203" pitchFamily="2" charset="-79"/>
                <a:cs typeface="Aharoni" panose="02010803020104030203" pitchFamily="2" charset="-79"/>
              </a:rPr>
              <a:t>ASAMBLEA LOCAL CIUDADANA DE FLAVIO ALFARO</a:t>
            </a:r>
            <a:endParaRPr lang="es-EC" dirty="0">
              <a:solidFill>
                <a:srgbClr val="00B0F0"/>
              </a:solidFill>
              <a:latin typeface="Aharoni" panose="02010803020104030203" pitchFamily="2" charset="-79"/>
              <a:cs typeface="Aharoni" panose="02010803020104030203" pitchFamily="2" charset="-79"/>
            </a:endParaRPr>
          </a:p>
        </p:txBody>
      </p:sp>
      <p:sp>
        <p:nvSpPr>
          <p:cNvPr id="3" name="Subtítulo 2"/>
          <p:cNvSpPr>
            <a:spLocks noGrp="1"/>
          </p:cNvSpPr>
          <p:nvPr>
            <p:ph type="subTitle" idx="1"/>
          </p:nvPr>
        </p:nvSpPr>
        <p:spPr>
          <a:xfrm>
            <a:off x="1639909" y="4916088"/>
            <a:ext cx="9144000" cy="1655762"/>
          </a:xfrm>
        </p:spPr>
        <p:txBody>
          <a:bodyPr>
            <a:normAutofit lnSpcReduction="10000"/>
          </a:bodyPr>
          <a:lstStyle/>
          <a:p>
            <a:pPr algn="ctr"/>
            <a:r>
              <a:rPr lang="en-US" sz="2400" b="1" dirty="0" err="1">
                <a:solidFill>
                  <a:schemeClr val="tx2">
                    <a:lumMod val="75000"/>
                  </a:schemeClr>
                </a:solidFill>
              </a:rPr>
              <a:t>Proceso</a:t>
            </a:r>
            <a:r>
              <a:rPr lang="en-US" sz="2400" b="1" dirty="0">
                <a:solidFill>
                  <a:schemeClr val="tx2">
                    <a:lumMod val="75000"/>
                  </a:schemeClr>
                </a:solidFill>
              </a:rPr>
              <a:t> de </a:t>
            </a:r>
            <a:r>
              <a:rPr lang="en-US" sz="2400" b="1" dirty="0" err="1">
                <a:solidFill>
                  <a:schemeClr val="tx2">
                    <a:lumMod val="75000"/>
                  </a:schemeClr>
                </a:solidFill>
              </a:rPr>
              <a:t>Rendición</a:t>
            </a:r>
            <a:r>
              <a:rPr lang="en-US" sz="2400" b="1" dirty="0">
                <a:solidFill>
                  <a:schemeClr val="tx2">
                    <a:lumMod val="75000"/>
                  </a:schemeClr>
                </a:solidFill>
              </a:rPr>
              <a:t> de </a:t>
            </a:r>
            <a:r>
              <a:rPr lang="en-US" sz="2400" b="1" dirty="0" err="1">
                <a:solidFill>
                  <a:schemeClr val="tx2">
                    <a:lumMod val="75000"/>
                  </a:schemeClr>
                </a:solidFill>
              </a:rPr>
              <a:t>cuentas</a:t>
            </a:r>
            <a:r>
              <a:rPr lang="en-US" sz="2400" b="1" dirty="0">
                <a:solidFill>
                  <a:schemeClr val="tx2">
                    <a:lumMod val="75000"/>
                  </a:schemeClr>
                </a:solidFill>
              </a:rPr>
              <a:t> </a:t>
            </a:r>
          </a:p>
          <a:p>
            <a:pPr algn="ctr"/>
            <a:r>
              <a:rPr lang="en-US" sz="2400" b="1" dirty="0" err="1">
                <a:solidFill>
                  <a:schemeClr val="tx2">
                    <a:lumMod val="75000"/>
                  </a:schemeClr>
                </a:solidFill>
              </a:rPr>
              <a:t>Período</a:t>
            </a:r>
            <a:r>
              <a:rPr lang="en-US" sz="2400" b="1" dirty="0">
                <a:solidFill>
                  <a:schemeClr val="tx2">
                    <a:lumMod val="75000"/>
                  </a:schemeClr>
                </a:solidFill>
              </a:rPr>
              <a:t> fiscal 2019</a:t>
            </a:r>
          </a:p>
          <a:p>
            <a:endParaRPr lang="es-EC" b="1" dirty="0" smtClean="0">
              <a:solidFill>
                <a:srgbClr val="FF0000"/>
              </a:solidFill>
              <a:latin typeface="Times New Roman" panose="02020603050405020304" pitchFamily="18" charset="0"/>
              <a:cs typeface="Times New Roman" panose="02020603050405020304" pitchFamily="18" charset="0"/>
            </a:endParaRPr>
          </a:p>
          <a:p>
            <a:r>
              <a:rPr lang="es-EC" b="1" dirty="0" smtClean="0">
                <a:solidFill>
                  <a:srgbClr val="FF0000"/>
                </a:solidFill>
                <a:latin typeface="Times New Roman" panose="02020603050405020304" pitchFamily="18" charset="0"/>
                <a:cs typeface="Times New Roman" panose="02020603050405020304" pitchFamily="18" charset="0"/>
              </a:rPr>
              <a:t>RENDICION </a:t>
            </a:r>
            <a:r>
              <a:rPr lang="es-EC" b="1" dirty="0" smtClean="0">
                <a:solidFill>
                  <a:srgbClr val="FF0000"/>
                </a:solidFill>
                <a:latin typeface="Times New Roman" panose="02020603050405020304" pitchFamily="18" charset="0"/>
                <a:cs typeface="Times New Roman" panose="02020603050405020304" pitchFamily="18" charset="0"/>
              </a:rPr>
              <a:t>DE CUENTA DEL GAD MUNICIPAL DEL CANTON FLAVIO </a:t>
            </a:r>
            <a:r>
              <a:rPr lang="es-EC" b="1" dirty="0" smtClean="0">
                <a:solidFill>
                  <a:srgbClr val="FF0000"/>
                </a:solidFill>
                <a:latin typeface="Times New Roman" panose="02020603050405020304" pitchFamily="18" charset="0"/>
                <a:cs typeface="Times New Roman" panose="02020603050405020304" pitchFamily="18" charset="0"/>
              </a:rPr>
              <a:t>ALFARO</a:t>
            </a:r>
            <a:endParaRPr lang="es-EC" b="1" dirty="0" smtClean="0">
              <a:solidFill>
                <a:srgbClr val="FF0000"/>
              </a:solidFill>
              <a:latin typeface="Times New Roman" panose="02020603050405020304" pitchFamily="18" charset="0"/>
              <a:cs typeface="Times New Roman" panose="02020603050405020304" pitchFamily="18" charset="0"/>
            </a:endParaRPr>
          </a:p>
        </p:txBody>
      </p:sp>
      <p:pic>
        <p:nvPicPr>
          <p:cNvPr id="4" name="Imagen 3"/>
          <p:cNvPicPr/>
          <p:nvPr/>
        </p:nvPicPr>
        <p:blipFill>
          <a:blip r:embed="rId2" cstate="print">
            <a:extLst>
              <a:ext uri="{28A0092B-C50C-407E-A947-70E740481C1C}">
                <a14:useLocalDpi xmlns:a14="http://schemas.microsoft.com/office/drawing/2010/main" val="0"/>
              </a:ext>
            </a:extLst>
          </a:blip>
          <a:stretch>
            <a:fillRect/>
          </a:stretch>
        </p:blipFill>
        <p:spPr>
          <a:xfrm>
            <a:off x="4738112" y="311040"/>
            <a:ext cx="2390776" cy="1420496"/>
          </a:xfrm>
          <a:prstGeom prst="rect">
            <a:avLst/>
          </a:prstGeom>
        </p:spPr>
      </p:pic>
      <p:pic>
        <p:nvPicPr>
          <p:cNvPr id="5" name="Imagen 4" descr="Imagen:14manabicflavioalfaroescudo.gif">
            <a:hlinkClick r:id="rId3" tooltip="&quot;Imagen:14manabicflavioalfaroescudo.gif&quot;"/>
          </p:cNvPr>
          <p:cNvPicPr/>
          <p:nvPr/>
        </p:nvPicPr>
        <p:blipFill>
          <a:blip r:embed="rId4">
            <a:extLst>
              <a:ext uri="{28A0092B-C50C-407E-A947-70E740481C1C}">
                <a14:useLocalDpi xmlns:a14="http://schemas.microsoft.com/office/drawing/2010/main" val="0"/>
              </a:ext>
            </a:extLst>
          </a:blip>
          <a:srcRect/>
          <a:stretch>
            <a:fillRect/>
          </a:stretch>
        </p:blipFill>
        <p:spPr bwMode="auto">
          <a:xfrm>
            <a:off x="9577829" y="1731536"/>
            <a:ext cx="1569721" cy="1623693"/>
          </a:xfrm>
          <a:prstGeom prst="rect">
            <a:avLst/>
          </a:prstGeom>
          <a:noFill/>
          <a:ln>
            <a:noFill/>
          </a:ln>
        </p:spPr>
      </p:pic>
    </p:spTree>
    <p:extLst>
      <p:ext uri="{BB962C8B-B14F-4D97-AF65-F5344CB8AC3E}">
        <p14:creationId xmlns:p14="http://schemas.microsoft.com/office/powerpoint/2010/main" val="29015545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721922" y="2125014"/>
            <a:ext cx="10287198" cy="4216545"/>
          </a:xfrm>
        </p:spPr>
        <p:txBody>
          <a:bodyPr>
            <a:noAutofit/>
          </a:bodyPr>
          <a:lstStyle/>
          <a:p>
            <a:pPr algn="just"/>
            <a:r>
              <a:rPr lang="es-EC" sz="3200" dirty="0" smtClean="0">
                <a:solidFill>
                  <a:schemeClr val="tx1"/>
                </a:solidFill>
                <a:latin typeface="Times New Roman" panose="02020603050405020304" pitchFamily="18" charset="0"/>
                <a:cs typeface="Times New Roman" panose="02020603050405020304" pitchFamily="18" charset="0"/>
              </a:rPr>
              <a:t>En este espacio ciudadano se debe fomentar</a:t>
            </a:r>
            <a:br>
              <a:rPr lang="es-EC" sz="3200" dirty="0" smtClean="0">
                <a:solidFill>
                  <a:schemeClr val="tx1"/>
                </a:solidFill>
                <a:latin typeface="Times New Roman" panose="02020603050405020304" pitchFamily="18" charset="0"/>
                <a:cs typeface="Times New Roman" panose="02020603050405020304" pitchFamily="18" charset="0"/>
              </a:rPr>
            </a:br>
            <a:r>
              <a:rPr lang="es-EC" sz="3200" dirty="0" smtClean="0">
                <a:solidFill>
                  <a:schemeClr val="tx1"/>
                </a:solidFill>
                <a:latin typeface="Times New Roman" panose="02020603050405020304" pitchFamily="18" charset="0"/>
                <a:cs typeface="Times New Roman" panose="02020603050405020304" pitchFamily="18" charset="0"/>
              </a:rPr>
              <a:t>la deliberación pública a fin de “…</a:t>
            </a:r>
            <a:r>
              <a:rPr lang="es-EC" sz="3200" i="1" dirty="0" smtClean="0">
                <a:solidFill>
                  <a:schemeClr val="tx1"/>
                </a:solidFill>
                <a:latin typeface="Times New Roman" panose="02020603050405020304" pitchFamily="18" charset="0"/>
                <a:cs typeface="Times New Roman" panose="02020603050405020304" pitchFamily="18" charset="0"/>
              </a:rPr>
              <a:t>fortalecer sus</a:t>
            </a:r>
            <a:br>
              <a:rPr lang="es-EC" sz="3200" i="1" dirty="0" smtClean="0">
                <a:solidFill>
                  <a:schemeClr val="tx1"/>
                </a:solidFill>
                <a:latin typeface="Times New Roman" panose="02020603050405020304" pitchFamily="18" charset="0"/>
                <a:cs typeface="Times New Roman" panose="02020603050405020304" pitchFamily="18" charset="0"/>
              </a:rPr>
            </a:br>
            <a:r>
              <a:rPr lang="es-EC" sz="3200" i="1" dirty="0" smtClean="0">
                <a:solidFill>
                  <a:schemeClr val="tx1"/>
                </a:solidFill>
                <a:latin typeface="Times New Roman" panose="02020603050405020304" pitchFamily="18" charset="0"/>
                <a:cs typeface="Times New Roman" panose="02020603050405020304" pitchFamily="18" charset="0"/>
              </a:rPr>
              <a:t>capacidades colectivas de interlocución con las</a:t>
            </a:r>
            <a:br>
              <a:rPr lang="es-EC" sz="3200" i="1" dirty="0" smtClean="0">
                <a:solidFill>
                  <a:schemeClr val="tx1"/>
                </a:solidFill>
                <a:latin typeface="Times New Roman" panose="02020603050405020304" pitchFamily="18" charset="0"/>
                <a:cs typeface="Times New Roman" panose="02020603050405020304" pitchFamily="18" charset="0"/>
              </a:rPr>
            </a:br>
            <a:r>
              <a:rPr lang="es-EC" sz="3200" i="1" dirty="0" smtClean="0">
                <a:solidFill>
                  <a:schemeClr val="tx1"/>
                </a:solidFill>
                <a:latin typeface="Times New Roman" panose="02020603050405020304" pitchFamily="18" charset="0"/>
                <a:cs typeface="Times New Roman" panose="02020603050405020304" pitchFamily="18" charset="0"/>
              </a:rPr>
              <a:t>autoridades y de esta forma, incidir de manera</a:t>
            </a:r>
            <a:br>
              <a:rPr lang="es-EC" sz="3200" i="1" dirty="0" smtClean="0">
                <a:solidFill>
                  <a:schemeClr val="tx1"/>
                </a:solidFill>
                <a:latin typeface="Times New Roman" panose="02020603050405020304" pitchFamily="18" charset="0"/>
                <a:cs typeface="Times New Roman" panose="02020603050405020304" pitchFamily="18" charset="0"/>
              </a:rPr>
            </a:br>
            <a:r>
              <a:rPr lang="es-EC" sz="3200" i="1" dirty="0" smtClean="0">
                <a:solidFill>
                  <a:schemeClr val="tx1"/>
                </a:solidFill>
                <a:latin typeface="Times New Roman" panose="02020603050405020304" pitchFamily="18" charset="0"/>
                <a:cs typeface="Times New Roman" panose="02020603050405020304" pitchFamily="18" charset="0"/>
              </a:rPr>
              <a:t>informada en el ciclo de las políticas públicas, la</a:t>
            </a:r>
            <a:br>
              <a:rPr lang="es-EC" sz="3200" i="1" dirty="0" smtClean="0">
                <a:solidFill>
                  <a:schemeClr val="tx1"/>
                </a:solidFill>
                <a:latin typeface="Times New Roman" panose="02020603050405020304" pitchFamily="18" charset="0"/>
                <a:cs typeface="Times New Roman" panose="02020603050405020304" pitchFamily="18" charset="0"/>
              </a:rPr>
            </a:br>
            <a:r>
              <a:rPr lang="es-EC" sz="3200" i="1" dirty="0" smtClean="0">
                <a:solidFill>
                  <a:schemeClr val="tx1"/>
                </a:solidFill>
                <a:latin typeface="Times New Roman" panose="02020603050405020304" pitchFamily="18" charset="0"/>
                <a:cs typeface="Times New Roman" panose="02020603050405020304" pitchFamily="18" charset="0"/>
              </a:rPr>
              <a:t>prestación de los servicios y, en general, la gestión de</a:t>
            </a:r>
            <a:br>
              <a:rPr lang="es-EC" sz="3200" i="1" dirty="0" smtClean="0">
                <a:solidFill>
                  <a:schemeClr val="tx1"/>
                </a:solidFill>
                <a:latin typeface="Times New Roman" panose="02020603050405020304" pitchFamily="18" charset="0"/>
                <a:cs typeface="Times New Roman" panose="02020603050405020304" pitchFamily="18" charset="0"/>
              </a:rPr>
            </a:br>
            <a:r>
              <a:rPr lang="es-EC" sz="3200" i="1" dirty="0" smtClean="0">
                <a:solidFill>
                  <a:schemeClr val="tx1"/>
                </a:solidFill>
                <a:latin typeface="Times New Roman" panose="02020603050405020304" pitchFamily="18" charset="0"/>
                <a:cs typeface="Times New Roman" panose="02020603050405020304" pitchFamily="18" charset="0"/>
              </a:rPr>
              <a:t>lo público</a:t>
            </a:r>
            <a:r>
              <a:rPr lang="es-EC" sz="3200" dirty="0" smtClean="0">
                <a:solidFill>
                  <a:schemeClr val="tx1"/>
                </a:solidFill>
                <a:latin typeface="Times New Roman" panose="02020603050405020304" pitchFamily="18" charset="0"/>
                <a:cs typeface="Times New Roman" panose="02020603050405020304" pitchFamily="18" charset="0"/>
              </a:rPr>
              <a:t>”. (Art. 56 de la Ley Orgánica de Participación</a:t>
            </a:r>
            <a:br>
              <a:rPr lang="es-EC" sz="3200" dirty="0" smtClean="0">
                <a:solidFill>
                  <a:schemeClr val="tx1"/>
                </a:solidFill>
                <a:latin typeface="Times New Roman" panose="02020603050405020304" pitchFamily="18" charset="0"/>
                <a:cs typeface="Times New Roman" panose="02020603050405020304" pitchFamily="18" charset="0"/>
              </a:rPr>
            </a:br>
            <a:r>
              <a:rPr lang="es-EC" sz="3200" dirty="0" smtClean="0">
                <a:solidFill>
                  <a:schemeClr val="tx1"/>
                </a:solidFill>
                <a:latin typeface="Times New Roman" panose="02020603050405020304" pitchFamily="18" charset="0"/>
                <a:cs typeface="Times New Roman" panose="02020603050405020304" pitchFamily="18" charset="0"/>
              </a:rPr>
              <a:t>Ciudadana).</a:t>
            </a:r>
            <a:endParaRPr lang="es-EC" sz="3200" dirty="0">
              <a:solidFill>
                <a:schemeClr val="tx1"/>
              </a:solidFill>
              <a:latin typeface="Times New Roman" panose="02020603050405020304" pitchFamily="18" charset="0"/>
              <a:cs typeface="Times New Roman" panose="02020603050405020304" pitchFamily="18" charset="0"/>
            </a:endParaRPr>
          </a:p>
        </p:txBody>
      </p:sp>
      <p:pic>
        <p:nvPicPr>
          <p:cNvPr id="4" name="Imagen 3"/>
          <p:cNvPicPr/>
          <p:nvPr/>
        </p:nvPicPr>
        <p:blipFill>
          <a:blip r:embed="rId2" cstate="print">
            <a:extLst>
              <a:ext uri="{28A0092B-C50C-407E-A947-70E740481C1C}">
                <a14:useLocalDpi xmlns:a14="http://schemas.microsoft.com/office/drawing/2010/main" val="0"/>
              </a:ext>
            </a:extLst>
          </a:blip>
          <a:stretch>
            <a:fillRect/>
          </a:stretch>
        </p:blipFill>
        <p:spPr>
          <a:xfrm>
            <a:off x="913086" y="311040"/>
            <a:ext cx="3362699" cy="1813974"/>
          </a:xfrm>
          <a:prstGeom prst="rect">
            <a:avLst/>
          </a:prstGeom>
        </p:spPr>
      </p:pic>
    </p:spTree>
    <p:extLst>
      <p:ext uri="{BB962C8B-B14F-4D97-AF65-F5344CB8AC3E}">
        <p14:creationId xmlns:p14="http://schemas.microsoft.com/office/powerpoint/2010/main" val="3002206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55668" y="712519"/>
            <a:ext cx="10331531" cy="3508653"/>
          </a:xfrm>
          <a:prstGeom prst="rect">
            <a:avLst/>
          </a:prstGeom>
        </p:spPr>
        <p:txBody>
          <a:bodyPr wrap="square">
            <a:spAutoFit/>
          </a:bodyPr>
          <a:lstStyle/>
          <a:p>
            <a:pPr algn="just"/>
            <a:r>
              <a:rPr lang="es-EC" sz="2800" b="1" dirty="0" smtClean="0">
                <a:latin typeface="Arial Black" panose="020B0A04020102020204" pitchFamily="34" charset="0"/>
              </a:rPr>
              <a:t>Una de las </a:t>
            </a:r>
            <a:r>
              <a:rPr lang="es-EC" sz="2800" b="1" dirty="0">
                <a:latin typeface="Arial Black" panose="020B0A04020102020204" pitchFamily="34" charset="0"/>
              </a:rPr>
              <a:t>responsabilidades de las Asambleas Ciudadanas </a:t>
            </a:r>
            <a:r>
              <a:rPr lang="es-EC" sz="2800" b="1" dirty="0" smtClean="0">
                <a:latin typeface="Arial Black" panose="020B0A04020102020204" pitchFamily="34" charset="0"/>
              </a:rPr>
              <a:t>Locales, es </a:t>
            </a:r>
            <a:r>
              <a:rPr lang="es-EC" sz="2800" dirty="0">
                <a:latin typeface="Arial Black" panose="020B0A04020102020204" pitchFamily="34" charset="0"/>
              </a:rPr>
              <a:t>“</a:t>
            </a:r>
            <a:r>
              <a:rPr lang="es-EC" sz="2800" i="1" dirty="0">
                <a:latin typeface="Arial Black" panose="020B0A04020102020204" pitchFamily="34" charset="0"/>
              </a:rPr>
              <a:t>…Organizar, de manera independiente, el ejercicio de rendición </a:t>
            </a:r>
            <a:r>
              <a:rPr lang="es-EC" sz="2800" i="1" dirty="0" smtClean="0">
                <a:latin typeface="Arial Black" panose="020B0A04020102020204" pitchFamily="34" charset="0"/>
              </a:rPr>
              <a:t>de cuentas </a:t>
            </a:r>
            <a:r>
              <a:rPr lang="es-EC" sz="2800" i="1" dirty="0">
                <a:latin typeface="Arial Black" panose="020B0A04020102020204" pitchFamily="34" charset="0"/>
              </a:rPr>
              <a:t>al que estén obligadas las autoridades electas” </a:t>
            </a:r>
            <a:r>
              <a:rPr lang="es-EC" sz="2800" dirty="0">
                <a:latin typeface="Arial Black" panose="020B0A04020102020204" pitchFamily="34" charset="0"/>
              </a:rPr>
              <a:t>(Art. 60, </a:t>
            </a:r>
            <a:r>
              <a:rPr lang="es-EC" sz="2800" dirty="0" smtClean="0">
                <a:latin typeface="Arial Black" panose="020B0A04020102020204" pitchFamily="34" charset="0"/>
              </a:rPr>
              <a:t>numeral 4</a:t>
            </a:r>
            <a:r>
              <a:rPr lang="es-EC" sz="2800" dirty="0">
                <a:latin typeface="Arial Black" panose="020B0A04020102020204" pitchFamily="34" charset="0"/>
              </a:rPr>
              <a:t>, de la Ley Orgánica de Participación Ciudadana</a:t>
            </a:r>
            <a:r>
              <a:rPr lang="es-EC" sz="2800" dirty="0" smtClean="0">
                <a:latin typeface="Arial Black" panose="020B0A04020102020204" pitchFamily="34" charset="0"/>
              </a:rPr>
              <a:t>).</a:t>
            </a:r>
            <a:endParaRPr lang="es-EC" i="0" u="none" strike="noStrike" baseline="0" dirty="0" smtClean="0">
              <a:solidFill>
                <a:srgbClr val="FFFFFF"/>
              </a:solidFill>
              <a:latin typeface="Arial Black" panose="020B0A04020102020204" pitchFamily="34" charset="0"/>
            </a:endParaRPr>
          </a:p>
          <a:p>
            <a:r>
              <a:rPr lang="es-EC" b="1" i="0" u="none" strike="noStrike" baseline="0" dirty="0" smtClean="0">
                <a:solidFill>
                  <a:srgbClr val="FFFFFF"/>
                </a:solidFill>
                <a:latin typeface="Calibri-Bold"/>
              </a:rPr>
              <a:t>es “</a:t>
            </a:r>
            <a:r>
              <a:rPr lang="es-EC" b="1" i="1" u="none" strike="noStrike" baseline="0" dirty="0" smtClean="0">
                <a:solidFill>
                  <a:srgbClr val="FFFFFF"/>
                </a:solidFill>
                <a:latin typeface="Calibri-BoldItalic"/>
              </a:rPr>
              <a:t>…Organizar, de manera independiente, el ejercicio de rendición de</a:t>
            </a:r>
          </a:p>
          <a:p>
            <a:r>
              <a:rPr lang="es-EC" b="1" i="1" u="none" strike="noStrike" baseline="0" dirty="0" smtClean="0">
                <a:solidFill>
                  <a:srgbClr val="FFFFFF"/>
                </a:solidFill>
                <a:latin typeface="Calibri-BoldItalic"/>
              </a:rPr>
              <a:t>cuentas al que estén obligadas las autoridades electas” </a:t>
            </a:r>
            <a:r>
              <a:rPr lang="es-EC" b="1" i="0" u="none" strike="noStrike" baseline="0" dirty="0" smtClean="0">
                <a:solidFill>
                  <a:srgbClr val="FFFFFF"/>
                </a:solidFill>
                <a:latin typeface="Calibri-Bold"/>
              </a:rPr>
              <a:t>(Art. 60, numeral</a:t>
            </a:r>
          </a:p>
          <a:p>
            <a:r>
              <a:rPr lang="es-EC" b="1" i="0" u="none" strike="noStrike" baseline="0" dirty="0" smtClean="0">
                <a:solidFill>
                  <a:srgbClr val="FFFFFF"/>
                </a:solidFill>
                <a:latin typeface="Calibri-Bold"/>
              </a:rPr>
              <a:t>4, de la Ley Orgánica de Participación Ciudadana).</a:t>
            </a:r>
            <a:endParaRPr lang="es-EC" dirty="0"/>
          </a:p>
        </p:txBody>
      </p:sp>
      <p:pic>
        <p:nvPicPr>
          <p:cNvPr id="5" name="Imagen 4"/>
          <p:cNvPicPr/>
          <p:nvPr/>
        </p:nvPicPr>
        <p:blipFill rotWithShape="1">
          <a:blip r:embed="rId2"/>
          <a:srcRect l="25968" t="18111" r="22607" b="20910"/>
          <a:stretch/>
        </p:blipFill>
        <p:spPr bwMode="auto">
          <a:xfrm>
            <a:off x="3800688" y="3465086"/>
            <a:ext cx="4919728" cy="3392914"/>
          </a:xfrm>
          <a:prstGeom prst="rect">
            <a:avLst/>
          </a:prstGeom>
          <a:ln>
            <a:noFill/>
          </a:ln>
          <a:extLst>
            <a:ext uri="{53640926-AAD7-44D8-BBD7-CCE9431645EC}">
              <a14:shadowObscured xmlns:a14="http://schemas.microsoft.com/office/drawing/2010/main"/>
            </a:ext>
          </a:extLst>
        </p:spPr>
      </p:pic>
      <p:pic>
        <p:nvPicPr>
          <p:cNvPr id="6" name="Imagen 5"/>
          <p:cNvPicPr/>
          <p:nvPr/>
        </p:nvPicPr>
        <p:blipFill>
          <a:blip r:embed="rId3" cstate="print">
            <a:extLst>
              <a:ext uri="{28A0092B-C50C-407E-A947-70E740481C1C}">
                <a14:useLocalDpi xmlns:a14="http://schemas.microsoft.com/office/drawing/2010/main" val="0"/>
              </a:ext>
            </a:extLst>
          </a:blip>
          <a:stretch>
            <a:fillRect/>
          </a:stretch>
        </p:blipFill>
        <p:spPr>
          <a:xfrm>
            <a:off x="154237" y="5437504"/>
            <a:ext cx="2390776" cy="1420496"/>
          </a:xfrm>
          <a:prstGeom prst="rect">
            <a:avLst/>
          </a:prstGeom>
        </p:spPr>
      </p:pic>
    </p:spTree>
    <p:extLst>
      <p:ext uri="{BB962C8B-B14F-4D97-AF65-F5344CB8AC3E}">
        <p14:creationId xmlns:p14="http://schemas.microsoft.com/office/powerpoint/2010/main" val="2263657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a:off x="334852" y="257577"/>
            <a:ext cx="10921283" cy="70833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800" b="1" dirty="0">
                <a:solidFill>
                  <a:srgbClr val="FF0000"/>
                </a:solidFill>
              </a:rPr>
              <a:t>PROCESO A CUMPLIR – PERIODO FISCAL 2019</a:t>
            </a:r>
          </a:p>
          <a:p>
            <a:pPr algn="ctr"/>
            <a:endParaRPr lang="es-EC" sz="2800" dirty="0">
              <a:solidFill>
                <a:srgbClr val="FF0000"/>
              </a:solidFill>
            </a:endParaRPr>
          </a:p>
        </p:txBody>
      </p:sp>
      <p:graphicFrame>
        <p:nvGraphicFramePr>
          <p:cNvPr id="24" name="3 Diagrama"/>
          <p:cNvGraphicFramePr/>
          <p:nvPr>
            <p:extLst>
              <p:ext uri="{D42A27DB-BD31-4B8C-83A1-F6EECF244321}">
                <p14:modId xmlns:p14="http://schemas.microsoft.com/office/powerpoint/2010/main" val="1198646440"/>
              </p:ext>
            </p:extLst>
          </p:nvPr>
        </p:nvGraphicFramePr>
        <p:xfrm>
          <a:off x="1983178" y="1151906"/>
          <a:ext cx="8407731" cy="4512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5" name="Imagen 24"/>
          <p:cNvPicPr/>
          <p:nvPr/>
        </p:nvPicPr>
        <p:blipFill>
          <a:blip r:embed="rId7" cstate="print">
            <a:extLst>
              <a:ext uri="{28A0092B-C50C-407E-A947-70E740481C1C}">
                <a14:useLocalDpi xmlns:a14="http://schemas.microsoft.com/office/drawing/2010/main" val="0"/>
              </a:ext>
            </a:extLst>
          </a:blip>
          <a:stretch>
            <a:fillRect/>
          </a:stretch>
        </p:blipFill>
        <p:spPr>
          <a:xfrm>
            <a:off x="0" y="5437504"/>
            <a:ext cx="2390776" cy="1420496"/>
          </a:xfrm>
          <a:prstGeom prst="rect">
            <a:avLst/>
          </a:prstGeom>
        </p:spPr>
      </p:pic>
    </p:spTree>
    <p:extLst>
      <p:ext uri="{BB962C8B-B14F-4D97-AF65-F5344CB8AC3E}">
        <p14:creationId xmlns:p14="http://schemas.microsoft.com/office/powerpoint/2010/main" val="15664784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34852" y="257577"/>
            <a:ext cx="10921283" cy="70833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800" b="1" dirty="0" smtClean="0">
                <a:solidFill>
                  <a:srgbClr val="FF0000"/>
                </a:solidFill>
              </a:rPr>
              <a:t>CONSULTA CIUDADANA</a:t>
            </a:r>
          </a:p>
          <a:p>
            <a:pPr algn="ctr"/>
            <a:r>
              <a:rPr lang="es-EC" sz="2800" b="1" dirty="0" smtClean="0">
                <a:solidFill>
                  <a:srgbClr val="FF0000"/>
                </a:solidFill>
              </a:rPr>
              <a:t>20 DE FEBRERO DEL 2020</a:t>
            </a:r>
            <a:endParaRPr lang="es-EC" sz="2800" b="1" dirty="0">
              <a:solidFill>
                <a:srgbClr val="FF0000"/>
              </a:solidFill>
            </a:endParaRPr>
          </a:p>
          <a:p>
            <a:pPr algn="ctr"/>
            <a:endParaRPr lang="es-EC" sz="2800" dirty="0">
              <a:solidFill>
                <a:srgbClr val="FF0000"/>
              </a:solidFill>
            </a:endParaRPr>
          </a:p>
        </p:txBody>
      </p:sp>
      <p:graphicFrame>
        <p:nvGraphicFramePr>
          <p:cNvPr id="2" name="Tabla 1"/>
          <p:cNvGraphicFramePr>
            <a:graphicFrameLocks noGrp="1"/>
          </p:cNvGraphicFramePr>
          <p:nvPr>
            <p:extLst>
              <p:ext uri="{D42A27DB-BD31-4B8C-83A1-F6EECF244321}">
                <p14:modId xmlns:p14="http://schemas.microsoft.com/office/powerpoint/2010/main" val="563903877"/>
              </p:ext>
            </p:extLst>
          </p:nvPr>
        </p:nvGraphicFramePr>
        <p:xfrm>
          <a:off x="2276201" y="965915"/>
          <a:ext cx="8138459" cy="5785595"/>
        </p:xfrm>
        <a:graphic>
          <a:graphicData uri="http://schemas.openxmlformats.org/drawingml/2006/table">
            <a:tbl>
              <a:tblPr firstRow="1" firstCol="1" bandRow="1">
                <a:tableStyleId>{10A1B5D5-9B99-4C35-A422-299274C87663}</a:tableStyleId>
              </a:tblPr>
              <a:tblGrid>
                <a:gridCol w="1651685"/>
                <a:gridCol w="4562979"/>
                <a:gridCol w="1923795"/>
              </a:tblGrid>
              <a:tr h="1546591">
                <a:tc>
                  <a:txBody>
                    <a:bodyPr/>
                    <a:lstStyle/>
                    <a:p>
                      <a:pPr>
                        <a:lnSpc>
                          <a:spcPct val="107000"/>
                        </a:lnSpc>
                        <a:spcAft>
                          <a:spcPts val="0"/>
                        </a:spcAft>
                      </a:pPr>
                      <a:r>
                        <a:rPr lang="es-EC" sz="2800" dirty="0" smtClean="0">
                          <a:solidFill>
                            <a:srgbClr val="002060"/>
                          </a:solidFill>
                          <a:effectLst/>
                        </a:rPr>
                        <a:t>NÚMERO </a:t>
                      </a:r>
                      <a:r>
                        <a:rPr lang="es-EC" sz="2800" dirty="0">
                          <a:solidFill>
                            <a:srgbClr val="002060"/>
                          </a:solidFill>
                          <a:effectLst/>
                        </a:rPr>
                        <a:t>DE MESA</a:t>
                      </a:r>
                      <a:endParaRPr lang="es-EC"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C" sz="2800" dirty="0">
                          <a:solidFill>
                            <a:srgbClr val="002060"/>
                          </a:solidFill>
                          <a:effectLst/>
                        </a:rPr>
                        <a:t>MESAS TEMATICAS</a:t>
                      </a:r>
                      <a:endParaRPr lang="es-EC"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C" sz="2800" dirty="0">
                          <a:solidFill>
                            <a:srgbClr val="002060"/>
                          </a:solidFill>
                          <a:effectLst/>
                        </a:rPr>
                        <a:t>NUMERO DE PREGUNTAS</a:t>
                      </a:r>
                      <a:endParaRPr lang="es-EC"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63380">
                <a:tc>
                  <a:txBody>
                    <a:bodyPr/>
                    <a:lstStyle/>
                    <a:p>
                      <a:pPr>
                        <a:lnSpc>
                          <a:spcPct val="107000"/>
                        </a:lnSpc>
                        <a:spcAft>
                          <a:spcPts val="0"/>
                        </a:spcAft>
                      </a:pPr>
                      <a:r>
                        <a:rPr lang="es-EC" sz="2800" dirty="0">
                          <a:effectLst/>
                        </a:rPr>
                        <a:t>1</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C" sz="2800">
                          <a:effectLst/>
                        </a:rPr>
                        <a:t>SISTEMA FISICO AMBIENTAL</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C" sz="2800">
                          <a:effectLst/>
                        </a:rPr>
                        <a:t>18</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1638">
                <a:tc>
                  <a:txBody>
                    <a:bodyPr/>
                    <a:lstStyle/>
                    <a:p>
                      <a:pPr>
                        <a:lnSpc>
                          <a:spcPct val="107000"/>
                        </a:lnSpc>
                        <a:spcAft>
                          <a:spcPts val="0"/>
                        </a:spcAft>
                      </a:pPr>
                      <a:r>
                        <a:rPr lang="es-EC" sz="2800">
                          <a:effectLst/>
                        </a:rPr>
                        <a:t>2</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C" sz="2800">
                          <a:effectLst/>
                        </a:rPr>
                        <a:t>SOCIAL Y CULTURAL</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C" sz="2800">
                          <a:effectLst/>
                        </a:rPr>
                        <a:t>13</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63380">
                <a:tc>
                  <a:txBody>
                    <a:bodyPr/>
                    <a:lstStyle/>
                    <a:p>
                      <a:pPr>
                        <a:lnSpc>
                          <a:spcPct val="107000"/>
                        </a:lnSpc>
                        <a:spcAft>
                          <a:spcPts val="0"/>
                        </a:spcAft>
                      </a:pPr>
                      <a:r>
                        <a:rPr lang="es-EC" sz="2800">
                          <a:effectLst/>
                        </a:rPr>
                        <a:t>3</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C" sz="2800" dirty="0">
                          <a:effectLst/>
                        </a:rPr>
                        <a:t>ASENTAMIENTOS HUMANOS</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C" sz="2800">
                          <a:effectLst/>
                        </a:rPr>
                        <a:t>16</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63380">
                <a:tc>
                  <a:txBody>
                    <a:bodyPr/>
                    <a:lstStyle/>
                    <a:p>
                      <a:pPr>
                        <a:lnSpc>
                          <a:spcPct val="107000"/>
                        </a:lnSpc>
                        <a:spcAft>
                          <a:spcPts val="0"/>
                        </a:spcAft>
                      </a:pPr>
                      <a:r>
                        <a:rPr lang="es-EC" sz="2800">
                          <a:effectLst/>
                        </a:rPr>
                        <a:t>4</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C" sz="2800" dirty="0">
                          <a:effectLst/>
                        </a:rPr>
                        <a:t>CONETIVIDAD Y MOVILIDAD </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C" sz="2800" dirty="0">
                          <a:effectLst/>
                        </a:rPr>
                        <a:t>16</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63380">
                <a:tc>
                  <a:txBody>
                    <a:bodyPr/>
                    <a:lstStyle/>
                    <a:p>
                      <a:pPr>
                        <a:lnSpc>
                          <a:spcPct val="107000"/>
                        </a:lnSpc>
                        <a:spcAft>
                          <a:spcPts val="0"/>
                        </a:spcAft>
                      </a:pPr>
                      <a:r>
                        <a:rPr lang="es-EC" sz="2800">
                          <a:effectLst/>
                        </a:rPr>
                        <a:t>5</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C" sz="2800">
                          <a:effectLst/>
                        </a:rPr>
                        <a:t>GESTIÓN Y TERRITORIO</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C" sz="2800" dirty="0">
                          <a:effectLst/>
                        </a:rPr>
                        <a:t>23</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pic>
        <p:nvPicPr>
          <p:cNvPr id="5" name="Imagen 4"/>
          <p:cNvPicPr/>
          <p:nvPr/>
        </p:nvPicPr>
        <p:blipFill>
          <a:blip r:embed="rId2" cstate="print">
            <a:extLst>
              <a:ext uri="{28A0092B-C50C-407E-A947-70E740481C1C}">
                <a14:useLocalDpi xmlns:a14="http://schemas.microsoft.com/office/drawing/2010/main" val="0"/>
              </a:ext>
            </a:extLst>
          </a:blip>
          <a:stretch>
            <a:fillRect/>
          </a:stretch>
        </p:blipFill>
        <p:spPr>
          <a:xfrm>
            <a:off x="-142647" y="5437504"/>
            <a:ext cx="2390776" cy="1420496"/>
          </a:xfrm>
          <a:prstGeom prst="rect">
            <a:avLst/>
          </a:prstGeom>
        </p:spPr>
      </p:pic>
    </p:spTree>
    <p:extLst>
      <p:ext uri="{BB962C8B-B14F-4D97-AF65-F5344CB8AC3E}">
        <p14:creationId xmlns:p14="http://schemas.microsoft.com/office/powerpoint/2010/main" val="385021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5" y="624110"/>
            <a:ext cx="8911687" cy="634674"/>
          </a:xfrm>
        </p:spPr>
        <p:txBody>
          <a:bodyPr>
            <a:normAutofit fontScale="90000"/>
          </a:bodyPr>
          <a:lstStyle/>
          <a:p>
            <a:pPr algn="ctr"/>
            <a:r>
              <a:rPr lang="es-EC" sz="2800" b="1" dirty="0">
                <a:solidFill>
                  <a:schemeClr val="tx2">
                    <a:lumMod val="75000"/>
                  </a:schemeClr>
                </a:solidFill>
              </a:rPr>
              <a:t>PROCESO A CUMPLIR – PERIODO FISCAL 2019</a:t>
            </a:r>
            <a:br>
              <a:rPr lang="es-EC" sz="2800" b="1" dirty="0">
                <a:solidFill>
                  <a:schemeClr val="tx2">
                    <a:lumMod val="75000"/>
                  </a:schemeClr>
                </a:solidFill>
              </a:rPr>
            </a:br>
            <a:endParaRPr lang="es-EC" sz="2800" b="1" dirty="0">
              <a:solidFill>
                <a:srgbClr val="FF0000"/>
              </a:solidFill>
            </a:endParaRPr>
          </a:p>
        </p:txBody>
      </p:sp>
      <p:pic>
        <p:nvPicPr>
          <p:cNvPr id="5" name="Imagen 4"/>
          <p:cNvPicPr/>
          <p:nvPr/>
        </p:nvPicPr>
        <p:blipFill rotWithShape="1">
          <a:blip r:embed="rId2"/>
          <a:srcRect l="25798" t="22037" r="23965" b="33890"/>
          <a:stretch/>
        </p:blipFill>
        <p:spPr bwMode="auto">
          <a:xfrm>
            <a:off x="9320179" y="2158845"/>
            <a:ext cx="2717442" cy="1644940"/>
          </a:xfrm>
          <a:prstGeom prst="rect">
            <a:avLst/>
          </a:prstGeom>
          <a:ln>
            <a:noFill/>
          </a:ln>
          <a:extLst>
            <a:ext uri="{53640926-AAD7-44D8-BBD7-CCE9431645EC}">
              <a14:shadowObscured xmlns:a14="http://schemas.microsoft.com/office/drawing/2010/main"/>
            </a:ext>
          </a:extLst>
        </p:spPr>
      </p:pic>
      <p:graphicFrame>
        <p:nvGraphicFramePr>
          <p:cNvPr id="6" name="6 Diagrama"/>
          <p:cNvGraphicFramePr>
            <a:graphicFrameLocks noGrp="1"/>
          </p:cNvGraphicFramePr>
          <p:nvPr>
            <p:ph idx="1"/>
            <p:extLst>
              <p:ext uri="{D42A27DB-BD31-4B8C-83A1-F6EECF244321}">
                <p14:modId xmlns:p14="http://schemas.microsoft.com/office/powerpoint/2010/main" val="2508680230"/>
              </p:ext>
            </p:extLst>
          </p:nvPr>
        </p:nvGraphicFramePr>
        <p:xfrm>
          <a:off x="1580044" y="1385455"/>
          <a:ext cx="7894514" cy="35464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ángulo 6"/>
          <p:cNvSpPr/>
          <p:nvPr/>
        </p:nvSpPr>
        <p:spPr>
          <a:xfrm>
            <a:off x="1076697" y="5121946"/>
            <a:ext cx="10703626" cy="923330"/>
          </a:xfrm>
          <a:prstGeom prst="rect">
            <a:avLst/>
          </a:prstGeom>
        </p:spPr>
        <p:txBody>
          <a:bodyPr wrap="square">
            <a:spAutoFit/>
          </a:bodyPr>
          <a:lstStyle/>
          <a:p>
            <a:pPr lvl="0" algn="ctr"/>
            <a:r>
              <a:rPr lang="es-EC" b="1" dirty="0"/>
              <a:t>Oficio en el que se  explique la alternativa con la que el GAD va a rendir cuentas a la ciudadanía y los datos de: qué canal usará - link, correo, reuniones -, en qué tiempo, fecha, hora y demás detalles para que los ciudadanos puedan </a:t>
            </a:r>
            <a:r>
              <a:rPr lang="es-EC" b="1" dirty="0" err="1"/>
              <a:t>retraolimentar</a:t>
            </a:r>
            <a:r>
              <a:rPr lang="es-EC" b="1" dirty="0"/>
              <a:t> / participar.</a:t>
            </a:r>
            <a:endParaRPr lang="es-EC" b="1" dirty="0"/>
          </a:p>
        </p:txBody>
      </p:sp>
      <p:pic>
        <p:nvPicPr>
          <p:cNvPr id="8" name="Imagen 7"/>
          <p:cNvPicPr/>
          <p:nvPr/>
        </p:nvPicPr>
        <p:blipFill>
          <a:blip r:embed="rId8" cstate="print">
            <a:extLst>
              <a:ext uri="{28A0092B-C50C-407E-A947-70E740481C1C}">
                <a14:useLocalDpi xmlns:a14="http://schemas.microsoft.com/office/drawing/2010/main" val="0"/>
              </a:ext>
            </a:extLst>
          </a:blip>
          <a:stretch>
            <a:fillRect/>
          </a:stretch>
        </p:blipFill>
        <p:spPr>
          <a:xfrm>
            <a:off x="0" y="0"/>
            <a:ext cx="2390776" cy="1420496"/>
          </a:xfrm>
          <a:prstGeom prst="rect">
            <a:avLst/>
          </a:prstGeom>
        </p:spPr>
      </p:pic>
    </p:spTree>
    <p:extLst>
      <p:ext uri="{BB962C8B-B14F-4D97-AF65-F5344CB8AC3E}">
        <p14:creationId xmlns:p14="http://schemas.microsoft.com/office/powerpoint/2010/main" val="8167110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C" b="1" dirty="0">
                <a:solidFill>
                  <a:schemeClr val="tx2">
                    <a:lumMod val="75000"/>
                  </a:schemeClr>
                </a:solidFill>
              </a:rPr>
              <a:t>PROCESO A CUMPLIR: DELIBERACIÓN PÚBLICA GAD MUNICIPALES Y PROVINCIALES</a:t>
            </a:r>
            <a:br>
              <a:rPr lang="es-EC" b="1" dirty="0">
                <a:solidFill>
                  <a:schemeClr val="tx2">
                    <a:lumMod val="75000"/>
                  </a:schemeClr>
                </a:solidFill>
              </a:rPr>
            </a:br>
            <a:endParaRPr lang="es-EC" b="1" dirty="0">
              <a:solidFill>
                <a:srgbClr val="FF0000"/>
              </a:solidFill>
            </a:endParaRPr>
          </a:p>
        </p:txBody>
      </p:sp>
      <p:graphicFrame>
        <p:nvGraphicFramePr>
          <p:cNvPr id="29" name="3 Diagrama"/>
          <p:cNvGraphicFramePr/>
          <p:nvPr>
            <p:extLst>
              <p:ext uri="{D42A27DB-BD31-4B8C-83A1-F6EECF244321}">
                <p14:modId xmlns:p14="http://schemas.microsoft.com/office/powerpoint/2010/main" val="3026805001"/>
              </p:ext>
            </p:extLst>
          </p:nvPr>
        </p:nvGraphicFramePr>
        <p:xfrm>
          <a:off x="2137559" y="1905000"/>
          <a:ext cx="8716488" cy="4804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0" name="1 CuadroTexto"/>
          <p:cNvSpPr txBox="1"/>
          <p:nvPr/>
        </p:nvSpPr>
        <p:spPr>
          <a:xfrm>
            <a:off x="1579418" y="4037610"/>
            <a:ext cx="1175823" cy="400110"/>
          </a:xfrm>
          <a:prstGeom prst="rect">
            <a:avLst/>
          </a:prstGeom>
          <a:noFill/>
        </p:spPr>
        <p:txBody>
          <a:bodyPr wrap="square" rtlCol="0">
            <a:spAutoFit/>
          </a:bodyPr>
          <a:lstStyle/>
          <a:p>
            <a:pPr algn="ctr"/>
            <a:r>
              <a:rPr lang="es-EC" sz="2000" b="1" dirty="0"/>
              <a:t>Paso 1</a:t>
            </a:r>
          </a:p>
        </p:txBody>
      </p:sp>
      <p:pic>
        <p:nvPicPr>
          <p:cNvPr id="31" name="Imagen 30"/>
          <p:cNvPicPr/>
          <p:nvPr/>
        </p:nvPicPr>
        <p:blipFill>
          <a:blip r:embed="rId7" cstate="print">
            <a:extLst>
              <a:ext uri="{28A0092B-C50C-407E-A947-70E740481C1C}">
                <a14:useLocalDpi xmlns:a14="http://schemas.microsoft.com/office/drawing/2010/main" val="0"/>
              </a:ext>
            </a:extLst>
          </a:blip>
          <a:stretch>
            <a:fillRect/>
          </a:stretch>
        </p:blipFill>
        <p:spPr>
          <a:xfrm>
            <a:off x="0" y="0"/>
            <a:ext cx="2390776" cy="1420496"/>
          </a:xfrm>
          <a:prstGeom prst="rect">
            <a:avLst/>
          </a:prstGeom>
        </p:spPr>
      </p:pic>
    </p:spTree>
    <p:extLst>
      <p:ext uri="{BB962C8B-B14F-4D97-AF65-F5344CB8AC3E}">
        <p14:creationId xmlns:p14="http://schemas.microsoft.com/office/powerpoint/2010/main" val="5385875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82087" y="0"/>
            <a:ext cx="8596668" cy="647700"/>
          </a:xfrm>
        </p:spPr>
        <p:txBody>
          <a:bodyPr>
            <a:normAutofit fontScale="90000"/>
          </a:bodyPr>
          <a:lstStyle/>
          <a:p>
            <a:pPr algn="ctr"/>
            <a:r>
              <a:rPr lang="es-EC" b="1" dirty="0">
                <a:solidFill>
                  <a:schemeClr val="tx2">
                    <a:lumMod val="75000"/>
                  </a:schemeClr>
                </a:solidFill>
              </a:rPr>
              <a:t>PROCEDIMIENTO DELIBERACIÓN PÚBLICA GAD MUNICIPALES Y PROVINCIALES</a:t>
            </a:r>
            <a:endParaRPr lang="es-EC" b="1" dirty="0">
              <a:solidFill>
                <a:schemeClr val="tx2">
                  <a:lumMod val="75000"/>
                </a:schemeClr>
              </a:solidFill>
            </a:endParaRPr>
          </a:p>
        </p:txBody>
      </p:sp>
      <p:sp>
        <p:nvSpPr>
          <p:cNvPr id="5" name="1 Rectángulo"/>
          <p:cNvSpPr/>
          <p:nvPr/>
        </p:nvSpPr>
        <p:spPr>
          <a:xfrm>
            <a:off x="2997544" y="2340300"/>
            <a:ext cx="4068274" cy="3609238"/>
          </a:xfrm>
          <a:prstGeom prst="rect">
            <a:avLst/>
          </a:prstGeom>
          <a:solidFill>
            <a:srgbClr val="FF8C19"/>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s-ES_tradnl" sz="2000" dirty="0"/>
              <a:t>1. Publicar video o grabación de transmisión en vivo de rendición de cuentas.</a:t>
            </a:r>
          </a:p>
          <a:p>
            <a:pPr algn="ctr"/>
            <a:r>
              <a:rPr lang="es-ES_tradnl" sz="2000" dirty="0"/>
              <a:t> 2. El Informe Preliminar </a:t>
            </a:r>
          </a:p>
          <a:p>
            <a:pPr algn="ctr"/>
            <a:r>
              <a:rPr lang="es-ES_tradnl" sz="2000" dirty="0"/>
              <a:t>3. El procedimiento y los canales de comunicación a través de los cuales los ciudadanos podrán hacer llegar sus opiniones, sugerencias y demás aportes a la entidad/ autoridad.</a:t>
            </a:r>
            <a:endParaRPr lang="es-EC" sz="2000" dirty="0"/>
          </a:p>
        </p:txBody>
      </p:sp>
      <p:sp>
        <p:nvSpPr>
          <p:cNvPr id="6" name="6 Rectángulo"/>
          <p:cNvSpPr/>
          <p:nvPr/>
        </p:nvSpPr>
        <p:spPr>
          <a:xfrm>
            <a:off x="7265826" y="2386945"/>
            <a:ext cx="3241965" cy="1459725"/>
          </a:xfrm>
          <a:prstGeom prst="rect">
            <a:avLst/>
          </a:prstGeom>
          <a:solidFill>
            <a:srgbClr val="00B4B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sz="1600" b="1" dirty="0">
                <a:solidFill>
                  <a:schemeClr val="bg1"/>
                </a:solidFill>
              </a:rPr>
              <a:t>Difundir ampliamente, por todos los medios que disponga, tanto el GAD como sus entidades </a:t>
            </a:r>
            <a:r>
              <a:rPr lang="es-ES_tradnl" sz="1600" b="1" dirty="0" smtClean="0">
                <a:solidFill>
                  <a:schemeClr val="bg1"/>
                </a:solidFill>
              </a:rPr>
              <a:t>vinculadas: Pág. Web, redes, correos, formularios, </a:t>
            </a:r>
            <a:r>
              <a:rPr lang="es-ES_tradnl" sz="1600" b="1" dirty="0" err="1" smtClean="0">
                <a:solidFill>
                  <a:schemeClr val="bg1"/>
                </a:solidFill>
              </a:rPr>
              <a:t>whatsapp</a:t>
            </a:r>
            <a:r>
              <a:rPr lang="es-ES_tradnl" sz="1600" b="1" dirty="0" smtClean="0">
                <a:solidFill>
                  <a:schemeClr val="bg1"/>
                </a:solidFill>
              </a:rPr>
              <a:t>, etc.</a:t>
            </a:r>
            <a:endParaRPr lang="es-ES_tradnl" sz="1600" b="1" dirty="0">
              <a:solidFill>
                <a:schemeClr val="bg1"/>
              </a:solidFill>
            </a:endParaRPr>
          </a:p>
        </p:txBody>
      </p:sp>
      <p:sp>
        <p:nvSpPr>
          <p:cNvPr id="7" name="8 Rectángulo"/>
          <p:cNvSpPr/>
          <p:nvPr/>
        </p:nvSpPr>
        <p:spPr>
          <a:xfrm>
            <a:off x="7265826" y="4500190"/>
            <a:ext cx="3241964" cy="1085738"/>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r>
              <a:rPr lang="es-EC" dirty="0"/>
              <a:t>Al final de este periodo: Sistematizar aportes y elaborar Plan de Trabajo.</a:t>
            </a:r>
          </a:p>
        </p:txBody>
      </p:sp>
      <p:sp>
        <p:nvSpPr>
          <p:cNvPr id="8" name="5 Redondear rectángulo de esquina diagonal"/>
          <p:cNvSpPr/>
          <p:nvPr/>
        </p:nvSpPr>
        <p:spPr>
          <a:xfrm>
            <a:off x="1226980" y="3354804"/>
            <a:ext cx="1371766" cy="1418625"/>
          </a:xfrm>
          <a:prstGeom prst="round2DiagRect">
            <a:avLst/>
          </a:prstGeom>
          <a:solidFill>
            <a:srgbClr val="FFFF7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b="1" dirty="0">
                <a:solidFill>
                  <a:schemeClr val="tx1"/>
                </a:solidFill>
              </a:rPr>
              <a:t>Durante dos semanas (14 días)</a:t>
            </a:r>
            <a:endParaRPr lang="es-EC" b="1" dirty="0">
              <a:solidFill>
                <a:schemeClr val="tx1"/>
              </a:solidFill>
            </a:endParaRPr>
          </a:p>
        </p:txBody>
      </p:sp>
      <p:sp>
        <p:nvSpPr>
          <p:cNvPr id="9" name="9 CuadroTexto"/>
          <p:cNvSpPr txBox="1"/>
          <p:nvPr/>
        </p:nvSpPr>
        <p:spPr>
          <a:xfrm>
            <a:off x="1565428" y="1986835"/>
            <a:ext cx="1033318" cy="400110"/>
          </a:xfrm>
          <a:prstGeom prst="rect">
            <a:avLst/>
          </a:prstGeom>
          <a:noFill/>
        </p:spPr>
        <p:txBody>
          <a:bodyPr wrap="square" rtlCol="0">
            <a:spAutoFit/>
          </a:bodyPr>
          <a:lstStyle/>
          <a:p>
            <a:pPr algn="ctr"/>
            <a:r>
              <a:rPr lang="es-EC" sz="2000" b="1" dirty="0"/>
              <a:t>Paso 2:</a:t>
            </a:r>
          </a:p>
        </p:txBody>
      </p:sp>
      <p:pic>
        <p:nvPicPr>
          <p:cNvPr id="10" name="Imagen 9"/>
          <p:cNvPicPr/>
          <p:nvPr/>
        </p:nvPicPr>
        <p:blipFill>
          <a:blip r:embed="rId2" cstate="print">
            <a:extLst>
              <a:ext uri="{28A0092B-C50C-407E-A947-70E740481C1C}">
                <a14:useLocalDpi xmlns:a14="http://schemas.microsoft.com/office/drawing/2010/main" val="0"/>
              </a:ext>
            </a:extLst>
          </a:blip>
          <a:stretch>
            <a:fillRect/>
          </a:stretch>
        </p:blipFill>
        <p:spPr>
          <a:xfrm>
            <a:off x="0" y="0"/>
            <a:ext cx="2390776" cy="1420496"/>
          </a:xfrm>
          <a:prstGeom prst="rect">
            <a:avLst/>
          </a:prstGeom>
        </p:spPr>
      </p:pic>
    </p:spTree>
    <p:extLst>
      <p:ext uri="{BB962C8B-B14F-4D97-AF65-F5344CB8AC3E}">
        <p14:creationId xmlns:p14="http://schemas.microsoft.com/office/powerpoint/2010/main" val="39343164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512959" y="510806"/>
            <a:ext cx="8538693" cy="43788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400" b="1" dirty="0">
                <a:solidFill>
                  <a:schemeClr val="tx2">
                    <a:lumMod val="75000"/>
                  </a:schemeClr>
                </a:solidFill>
              </a:rPr>
              <a:t>ENTREGA DEL INFORME DE RENDICIÓN DE CUENTAS AL CPCCS</a:t>
            </a:r>
          </a:p>
          <a:p>
            <a:pPr algn="ctr"/>
            <a:endParaRPr lang="es-EC" sz="2400" dirty="0">
              <a:solidFill>
                <a:srgbClr val="FF0000"/>
              </a:solidFill>
            </a:endParaRPr>
          </a:p>
        </p:txBody>
      </p:sp>
      <p:sp>
        <p:nvSpPr>
          <p:cNvPr id="4" name="5 Rectángulo redondeado"/>
          <p:cNvSpPr/>
          <p:nvPr/>
        </p:nvSpPr>
        <p:spPr>
          <a:xfrm>
            <a:off x="1112021" y="1531917"/>
            <a:ext cx="3193232" cy="3564580"/>
          </a:xfrm>
          <a:prstGeom prst="round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s-EC" sz="1600" b="1" dirty="0"/>
              <a:t>Enviar el Plan de Trabajo a:</a:t>
            </a:r>
          </a:p>
          <a:p>
            <a:r>
              <a:rPr lang="es-EC" sz="1600" dirty="0"/>
              <a:t>1. Consejo de Planificación</a:t>
            </a:r>
          </a:p>
          <a:p>
            <a:r>
              <a:rPr lang="es-EC" sz="1600" dirty="0"/>
              <a:t>2. Asamblea Ciudadana Local</a:t>
            </a:r>
          </a:p>
          <a:p>
            <a:r>
              <a:rPr lang="es-EC" sz="1600" dirty="0"/>
              <a:t>3. Representantes ciudadanos que cumplieron este </a:t>
            </a:r>
            <a:r>
              <a:rPr lang="es-EC" sz="1600" dirty="0" smtClean="0"/>
              <a:t>rol /Presidentes de comunidades y barrios</a:t>
            </a:r>
            <a:endParaRPr lang="es-EC" sz="1600" dirty="0"/>
          </a:p>
        </p:txBody>
      </p:sp>
      <p:sp>
        <p:nvSpPr>
          <p:cNvPr id="5" name="11 Rectángulo redondeado"/>
          <p:cNvSpPr/>
          <p:nvPr/>
        </p:nvSpPr>
        <p:spPr>
          <a:xfrm>
            <a:off x="4525244" y="1531917"/>
            <a:ext cx="3107995" cy="3564580"/>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lvl="0"/>
            <a:r>
              <a:rPr lang="es-ES_tradnl" dirty="0"/>
              <a:t>Plan de trabajo </a:t>
            </a:r>
          </a:p>
          <a:p>
            <a:pPr lvl="0"/>
            <a:r>
              <a:rPr lang="es-ES_tradnl" dirty="0"/>
              <a:t>deberá ser difundido a través de todos los medios que disponga la </a:t>
            </a:r>
            <a:r>
              <a:rPr lang="es-ES_tradnl" dirty="0" smtClean="0"/>
              <a:t>institución e hicieron la convocatoria (Oficio).</a:t>
            </a:r>
            <a:endParaRPr lang="es-EC" dirty="0"/>
          </a:p>
        </p:txBody>
      </p:sp>
      <p:sp>
        <p:nvSpPr>
          <p:cNvPr id="8" name="13 Rectángulo redondeado"/>
          <p:cNvSpPr/>
          <p:nvPr/>
        </p:nvSpPr>
        <p:spPr>
          <a:xfrm>
            <a:off x="7853230" y="1531917"/>
            <a:ext cx="3198422" cy="356458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es-EC" dirty="0"/>
              <a:t>Entrega informe al CPCCS, a través del sistema, con los documentos de respaldo – medios de verificación.</a:t>
            </a:r>
          </a:p>
        </p:txBody>
      </p:sp>
      <p:pic>
        <p:nvPicPr>
          <p:cNvPr id="9" name="Imagen 8"/>
          <p:cNvPicPr/>
          <p:nvPr/>
        </p:nvPicPr>
        <p:blipFill>
          <a:blip r:embed="rId2" cstate="print">
            <a:extLst>
              <a:ext uri="{28A0092B-C50C-407E-A947-70E740481C1C}">
                <a14:useLocalDpi xmlns:a14="http://schemas.microsoft.com/office/drawing/2010/main" val="0"/>
              </a:ext>
            </a:extLst>
          </a:blip>
          <a:stretch>
            <a:fillRect/>
          </a:stretch>
        </p:blipFill>
        <p:spPr>
          <a:xfrm>
            <a:off x="0" y="0"/>
            <a:ext cx="2390776" cy="1420496"/>
          </a:xfrm>
          <a:prstGeom prst="rect">
            <a:avLst/>
          </a:prstGeom>
        </p:spPr>
      </p:pic>
    </p:spTree>
    <p:extLst>
      <p:ext uri="{BB962C8B-B14F-4D97-AF65-F5344CB8AC3E}">
        <p14:creationId xmlns:p14="http://schemas.microsoft.com/office/powerpoint/2010/main" val="38327092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p:nvPr/>
        </p:nvPicPr>
        <p:blipFill>
          <a:blip r:embed="rId2" cstate="print">
            <a:extLst>
              <a:ext uri="{28A0092B-C50C-407E-A947-70E740481C1C}">
                <a14:useLocalDpi xmlns:a14="http://schemas.microsoft.com/office/drawing/2010/main" val="0"/>
              </a:ext>
            </a:extLst>
          </a:blip>
          <a:stretch>
            <a:fillRect/>
          </a:stretch>
        </p:blipFill>
        <p:spPr>
          <a:xfrm>
            <a:off x="0" y="0"/>
            <a:ext cx="2390776" cy="1420496"/>
          </a:xfrm>
          <a:prstGeom prst="rect">
            <a:avLst/>
          </a:prstGeom>
        </p:spPr>
      </p:pic>
      <p:sp>
        <p:nvSpPr>
          <p:cNvPr id="6" name="Rectángulo 5"/>
          <p:cNvSpPr/>
          <p:nvPr/>
        </p:nvSpPr>
        <p:spPr>
          <a:xfrm>
            <a:off x="3246502" y="3244334"/>
            <a:ext cx="5698997" cy="1569660"/>
          </a:xfrm>
          <a:prstGeom prst="rect">
            <a:avLst/>
          </a:prstGeom>
        </p:spPr>
        <p:txBody>
          <a:bodyPr wrap="none">
            <a:spAutoFit/>
          </a:bodyPr>
          <a:lstStyle/>
          <a:p>
            <a:pPr algn="ctr"/>
            <a:r>
              <a:rPr lang="en-US" sz="9600" b="1" dirty="0">
                <a:solidFill>
                  <a:schemeClr val="tx2">
                    <a:lumMod val="75000"/>
                  </a:schemeClr>
                </a:solidFill>
              </a:rPr>
              <a:t>GRACIAS</a:t>
            </a:r>
            <a:endParaRPr lang="en-US" sz="9600" b="1" dirty="0">
              <a:solidFill>
                <a:schemeClr val="tx2">
                  <a:lumMod val="75000"/>
                </a:schemeClr>
              </a:solidFill>
            </a:endParaRPr>
          </a:p>
        </p:txBody>
      </p:sp>
    </p:spTree>
    <p:extLst>
      <p:ext uri="{BB962C8B-B14F-4D97-AF65-F5344CB8AC3E}">
        <p14:creationId xmlns:p14="http://schemas.microsoft.com/office/powerpoint/2010/main" val="2512226784"/>
      </p:ext>
    </p:extLst>
  </p:cSld>
  <p:clrMapOvr>
    <a:masterClrMapping/>
  </p:clrMapOvr>
  <p:timing>
    <p:tnLst>
      <p:par>
        <p:cTn id="1" dur="indefinite" restart="never" nodeType="tmRoot"/>
      </p:par>
    </p:tnLst>
  </p:timing>
</p:sld>
</file>

<file path=ppt/theme/theme1.xml><?xml version="1.0" encoding="utf-8"?>
<a:theme xmlns:a="http://schemas.openxmlformats.org/drawingml/2006/main" name="Espiral">
  <a:themeElements>
    <a:clrScheme name="Espiral">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
  <TotalTime>457</TotalTime>
  <Words>588</Words>
  <Application>Microsoft Office PowerPoint</Application>
  <PresentationFormat>Panorámica</PresentationFormat>
  <Paragraphs>72</Paragraphs>
  <Slides>10</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10</vt:i4>
      </vt:variant>
    </vt:vector>
  </HeadingPairs>
  <TitlesOfParts>
    <vt:vector size="20" baseType="lpstr">
      <vt:lpstr>Aharoni</vt:lpstr>
      <vt:lpstr>Arial</vt:lpstr>
      <vt:lpstr>Arial Black</vt:lpstr>
      <vt:lpstr>Calibri</vt:lpstr>
      <vt:lpstr>Calibri-Bold</vt:lpstr>
      <vt:lpstr>Calibri-BoldItalic</vt:lpstr>
      <vt:lpstr>Century Gothic</vt:lpstr>
      <vt:lpstr>Times New Roman</vt:lpstr>
      <vt:lpstr>Wingdings 3</vt:lpstr>
      <vt:lpstr>Espiral</vt:lpstr>
      <vt:lpstr>ASAMBLEA LOCAL CIUDADANA DE FLAVIO ALFARO</vt:lpstr>
      <vt:lpstr>En este espacio ciudadano se debe fomentar la deliberación pública a fin de “…fortalecer sus capacidades colectivas de interlocución con las autoridades y de esta forma, incidir de manera informada en el ciclo de las políticas públicas, la prestación de los servicios y, en general, la gestión de lo público”. (Art. 56 de la Ley Orgánica de Participación Ciudadana).</vt:lpstr>
      <vt:lpstr>Presentación de PowerPoint</vt:lpstr>
      <vt:lpstr>Presentación de PowerPoint</vt:lpstr>
      <vt:lpstr>Presentación de PowerPoint</vt:lpstr>
      <vt:lpstr>PROCESO A CUMPLIR – PERIODO FISCAL 2019 </vt:lpstr>
      <vt:lpstr>PROCESO A CUMPLIR: DELIBERACIÓN PÚBLICA GAD MUNICIPALES Y PROVINCIALES </vt:lpstr>
      <vt:lpstr>PROCEDIMIENTO DELIBERACIÓN PÚBLICA GAD MUNICIPALES Y PROVINCIALES</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ASAMBLEA LOCAL CIUDADANA DE FLAVIO ALFARO</dc:title>
  <dc:creator>Rodolfo</dc:creator>
  <cp:lastModifiedBy>Usuario</cp:lastModifiedBy>
  <cp:revision>49</cp:revision>
  <dcterms:created xsi:type="dcterms:W3CDTF">2018-03-23T12:04:33Z</dcterms:created>
  <dcterms:modified xsi:type="dcterms:W3CDTF">2020-10-07T03:59:20Z</dcterms:modified>
</cp:coreProperties>
</file>