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1"/>
  </p:sldMasterIdLst>
  <p:sldIdLst>
    <p:sldId id="257" r:id="rId2"/>
    <p:sldId id="256" r:id="rId3"/>
    <p:sldId id="260" r:id="rId4"/>
    <p:sldId id="261" r:id="rId5"/>
    <p:sldId id="262" r:id="rId6"/>
    <p:sldId id="296" r:id="rId7"/>
    <p:sldId id="313" r:id="rId8"/>
    <p:sldId id="297" r:id="rId9"/>
    <p:sldId id="267" r:id="rId10"/>
    <p:sldId id="299" r:id="rId11"/>
    <p:sldId id="269" r:id="rId12"/>
    <p:sldId id="271" r:id="rId13"/>
    <p:sldId id="301" r:id="rId14"/>
    <p:sldId id="302" r:id="rId15"/>
    <p:sldId id="280" r:id="rId16"/>
    <p:sldId id="281" r:id="rId17"/>
    <p:sldId id="304" r:id="rId18"/>
    <p:sldId id="305" r:id="rId19"/>
    <p:sldId id="312" r:id="rId20"/>
    <p:sldId id="287" r:id="rId21"/>
    <p:sldId id="288" r:id="rId22"/>
    <p:sldId id="307" r:id="rId23"/>
    <p:sldId id="308" r:id="rId24"/>
    <p:sldId id="310" r:id="rId25"/>
    <p:sldId id="309" r:id="rId26"/>
    <p:sldId id="292" r:id="rId27"/>
    <p:sldId id="25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56CDC0-C229-4B33-9722-B6CDC389A0E1}"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ES"/>
        </a:p>
      </dgm:t>
    </dgm:pt>
    <dgm:pt modelId="{F684F372-31C1-4E99-9CE8-2C7318DD6C6D}">
      <dgm:prSet phldrT="[Texto]" custT="1"/>
      <dgm:spPr>
        <a:blipFill rotWithShape="0">
          <a:blip xmlns:r="http://schemas.openxmlformats.org/officeDocument/2006/relationships" r:embed="rId1"/>
          <a:stretch>
            <a:fillRect/>
          </a:stretch>
        </a:blipFill>
      </dgm:spPr>
      <dgm:t>
        <a:bodyPr/>
        <a:lstStyle/>
        <a:p>
          <a:r>
            <a:rPr lang="es-ES" sz="200" dirty="0" smtClean="0"/>
            <a:t>.</a:t>
          </a:r>
          <a:endParaRPr lang="es-ES" sz="200" dirty="0"/>
        </a:p>
      </dgm:t>
    </dgm:pt>
    <dgm:pt modelId="{1853C77D-39A5-4856-ABC5-22E89DF4D355}" type="parTrans" cxnId="{9C02AE87-5C28-493D-86BB-2C56F1EC8430}">
      <dgm:prSet/>
      <dgm:spPr/>
      <dgm:t>
        <a:bodyPr/>
        <a:lstStyle/>
        <a:p>
          <a:endParaRPr lang="es-ES"/>
        </a:p>
      </dgm:t>
    </dgm:pt>
    <dgm:pt modelId="{76DE483B-6819-4257-8425-02DF06B24906}" type="sibTrans" cxnId="{9C02AE87-5C28-493D-86BB-2C56F1EC8430}">
      <dgm:prSet/>
      <dgm:spPr/>
      <dgm:t>
        <a:bodyPr/>
        <a:lstStyle/>
        <a:p>
          <a:endParaRPr lang="es-ES"/>
        </a:p>
      </dgm:t>
    </dgm:pt>
    <dgm:pt modelId="{A85CA622-7F3D-4DD8-82AC-DFD08E42FBA3}" type="pres">
      <dgm:prSet presAssocID="{4856CDC0-C229-4B33-9722-B6CDC389A0E1}" presName="Name0" presStyleCnt="0">
        <dgm:presLayoutVars>
          <dgm:chMax/>
          <dgm:chPref/>
          <dgm:dir/>
        </dgm:presLayoutVars>
      </dgm:prSet>
      <dgm:spPr/>
      <dgm:t>
        <a:bodyPr/>
        <a:lstStyle/>
        <a:p>
          <a:endParaRPr lang="es-ES"/>
        </a:p>
      </dgm:t>
    </dgm:pt>
    <dgm:pt modelId="{88A1C538-BF33-46B1-BDF9-234695B3026E}" type="pres">
      <dgm:prSet presAssocID="{F684F372-31C1-4E99-9CE8-2C7318DD6C6D}" presName="composite" presStyleCnt="0">
        <dgm:presLayoutVars>
          <dgm:chMax/>
          <dgm:chPref/>
        </dgm:presLayoutVars>
      </dgm:prSet>
      <dgm:spPr/>
    </dgm:pt>
    <dgm:pt modelId="{3B294499-4D47-4DA3-A34A-ADA6DAD238DC}" type="pres">
      <dgm:prSet presAssocID="{F684F372-31C1-4E99-9CE8-2C7318DD6C6D}" presName="Image" presStyleLbl="bgImgPlace1" presStyleIdx="0" presStyleCnt="1"/>
      <dgm:spPr>
        <a:blipFill rotWithShape="1">
          <a:blip xmlns:r="http://schemas.openxmlformats.org/officeDocument/2006/relationships" r:embed="rId2"/>
          <a:stretch>
            <a:fillRect/>
          </a:stretch>
        </a:blipFill>
      </dgm:spPr>
      <dgm:t>
        <a:bodyPr/>
        <a:lstStyle/>
        <a:p>
          <a:endParaRPr lang="es-ES"/>
        </a:p>
      </dgm:t>
    </dgm:pt>
    <dgm:pt modelId="{E82949B7-74CB-4CA9-87B7-078201F89704}" type="pres">
      <dgm:prSet presAssocID="{F684F372-31C1-4E99-9CE8-2C7318DD6C6D}" presName="ParentText" presStyleLbl="revTx" presStyleIdx="0" presStyleCnt="1">
        <dgm:presLayoutVars>
          <dgm:chMax val="0"/>
          <dgm:chPref val="0"/>
          <dgm:bulletEnabled val="1"/>
        </dgm:presLayoutVars>
      </dgm:prSet>
      <dgm:spPr/>
      <dgm:t>
        <a:bodyPr/>
        <a:lstStyle/>
        <a:p>
          <a:endParaRPr lang="es-ES"/>
        </a:p>
      </dgm:t>
    </dgm:pt>
    <dgm:pt modelId="{466858B8-F44D-49EC-874B-640AC10150A7}" type="pres">
      <dgm:prSet presAssocID="{F684F372-31C1-4E99-9CE8-2C7318DD6C6D}" presName="tlFrame" presStyleLbl="node1" presStyleIdx="0" presStyleCnt="4"/>
      <dgm:spPr/>
    </dgm:pt>
    <dgm:pt modelId="{EED2BD31-C6E5-4CE3-8373-EE3727BCFB58}" type="pres">
      <dgm:prSet presAssocID="{F684F372-31C1-4E99-9CE8-2C7318DD6C6D}" presName="trFrame" presStyleLbl="node1" presStyleIdx="1" presStyleCnt="4"/>
      <dgm:spPr/>
    </dgm:pt>
    <dgm:pt modelId="{EA34E683-2609-4025-9184-397C5D32C2D3}" type="pres">
      <dgm:prSet presAssocID="{F684F372-31C1-4E99-9CE8-2C7318DD6C6D}" presName="blFrame" presStyleLbl="node1" presStyleIdx="2" presStyleCnt="4"/>
      <dgm:spPr/>
    </dgm:pt>
    <dgm:pt modelId="{03F14643-C3AD-4DFF-815F-3EE054EFE235}" type="pres">
      <dgm:prSet presAssocID="{F684F372-31C1-4E99-9CE8-2C7318DD6C6D}" presName="brFrame" presStyleLbl="node1" presStyleIdx="3" presStyleCnt="4"/>
      <dgm:spPr/>
    </dgm:pt>
  </dgm:ptLst>
  <dgm:cxnLst>
    <dgm:cxn modelId="{F4A0B317-CBEF-4B5E-9477-447487684B2A}" type="presOf" srcId="{4856CDC0-C229-4B33-9722-B6CDC389A0E1}" destId="{A85CA622-7F3D-4DD8-82AC-DFD08E42FBA3}" srcOrd="0" destOrd="0" presId="urn:microsoft.com/office/officeart/2009/3/layout/FramedTextPicture"/>
    <dgm:cxn modelId="{480419C2-313E-4F7C-9475-4EED9B21C247}" type="presOf" srcId="{F684F372-31C1-4E99-9CE8-2C7318DD6C6D}" destId="{E82949B7-74CB-4CA9-87B7-078201F89704}" srcOrd="0" destOrd="0" presId="urn:microsoft.com/office/officeart/2009/3/layout/FramedTextPicture"/>
    <dgm:cxn modelId="{9C02AE87-5C28-493D-86BB-2C56F1EC8430}" srcId="{4856CDC0-C229-4B33-9722-B6CDC389A0E1}" destId="{F684F372-31C1-4E99-9CE8-2C7318DD6C6D}" srcOrd="0" destOrd="0" parTransId="{1853C77D-39A5-4856-ABC5-22E89DF4D355}" sibTransId="{76DE483B-6819-4257-8425-02DF06B24906}"/>
    <dgm:cxn modelId="{6A2AC58B-0163-41DC-88B5-74A379082B00}" type="presParOf" srcId="{A85CA622-7F3D-4DD8-82AC-DFD08E42FBA3}" destId="{88A1C538-BF33-46B1-BDF9-234695B3026E}" srcOrd="0" destOrd="0" presId="urn:microsoft.com/office/officeart/2009/3/layout/FramedTextPicture"/>
    <dgm:cxn modelId="{D4080D5B-A9E4-45E0-BD01-02E56AD565AB}" type="presParOf" srcId="{88A1C538-BF33-46B1-BDF9-234695B3026E}" destId="{3B294499-4D47-4DA3-A34A-ADA6DAD238DC}" srcOrd="0" destOrd="0" presId="urn:microsoft.com/office/officeart/2009/3/layout/FramedTextPicture"/>
    <dgm:cxn modelId="{9A5A9BDF-D0EA-446E-A196-89EEAEEDBE85}" type="presParOf" srcId="{88A1C538-BF33-46B1-BDF9-234695B3026E}" destId="{E82949B7-74CB-4CA9-87B7-078201F89704}" srcOrd="1" destOrd="0" presId="urn:microsoft.com/office/officeart/2009/3/layout/FramedTextPicture"/>
    <dgm:cxn modelId="{223BA3D1-2F2F-47E0-8395-E63BB13D55E1}" type="presParOf" srcId="{88A1C538-BF33-46B1-BDF9-234695B3026E}" destId="{466858B8-F44D-49EC-874B-640AC10150A7}" srcOrd="2" destOrd="0" presId="urn:microsoft.com/office/officeart/2009/3/layout/FramedTextPicture"/>
    <dgm:cxn modelId="{56843C95-2A17-411B-BCB6-B09771127D18}" type="presParOf" srcId="{88A1C538-BF33-46B1-BDF9-234695B3026E}" destId="{EED2BD31-C6E5-4CE3-8373-EE3727BCFB58}" srcOrd="3" destOrd="0" presId="urn:microsoft.com/office/officeart/2009/3/layout/FramedTextPicture"/>
    <dgm:cxn modelId="{82FBEC5F-D852-4A7E-97F8-5F72CB9EC2CA}" type="presParOf" srcId="{88A1C538-BF33-46B1-BDF9-234695B3026E}" destId="{EA34E683-2609-4025-9184-397C5D32C2D3}" srcOrd="4" destOrd="0" presId="urn:microsoft.com/office/officeart/2009/3/layout/FramedTextPicture"/>
    <dgm:cxn modelId="{59127EB2-F5A1-4E49-AD4B-7A4095E48C7C}" type="presParOf" srcId="{88A1C538-BF33-46B1-BDF9-234695B3026E}" destId="{03F14643-C3AD-4DFF-815F-3EE054EFE235}" srcOrd="5" destOrd="0" presId="urn:microsoft.com/office/officeart/2009/3/layout/FramedTextPicture"/>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4499-4D47-4DA3-A34A-ADA6DAD238DC}">
      <dsp:nvSpPr>
        <dsp:cNvPr id="0" name=""/>
        <dsp:cNvSpPr/>
      </dsp:nvSpPr>
      <dsp:spPr>
        <a:xfrm>
          <a:off x="2061030" y="0"/>
          <a:ext cx="3404371" cy="2269572"/>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949B7-74CB-4CA9-87B7-078201F89704}">
      <dsp:nvSpPr>
        <dsp:cNvPr id="0" name=""/>
        <dsp:cNvSpPr/>
      </dsp:nvSpPr>
      <dsp:spPr>
        <a:xfrm>
          <a:off x="5607545" y="2411493"/>
          <a:ext cx="4823154" cy="2979177"/>
        </a:xfrm>
        <a:prstGeom prst="rect">
          <a:avLst/>
        </a:prstGeom>
        <a:blipFill rotWithShape="0">
          <a:blip xmlns:r="http://schemas.openxmlformats.org/officeDocument/2006/relationships" r:embed="rId2"/>
          <a:stretch>
            <a:fillRect/>
          </a:stretch>
        </a:blip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dsp:txBody>
      <dsp:txXfrm>
        <a:off x="5607545" y="2411493"/>
        <a:ext cx="4823154" cy="2979177"/>
      </dsp:txXfrm>
    </dsp:sp>
    <dsp:sp modelId="{466858B8-F44D-49EC-874B-640AC10150A7}">
      <dsp:nvSpPr>
        <dsp:cNvPr id="0" name=""/>
        <dsp:cNvSpPr/>
      </dsp:nvSpPr>
      <dsp:spPr>
        <a:xfrm>
          <a:off x="5181998" y="1986312"/>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2BD31-C6E5-4CE3-8373-EE3727BCFB58}">
      <dsp:nvSpPr>
        <dsp:cNvPr id="0" name=""/>
        <dsp:cNvSpPr/>
      </dsp:nvSpPr>
      <dsp:spPr>
        <a:xfrm rot="5400000">
          <a:off x="9731311" y="1986462"/>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4E683-2609-4025-9184-397C5D32C2D3}">
      <dsp:nvSpPr>
        <dsp:cNvPr id="0" name=""/>
        <dsp:cNvSpPr/>
      </dsp:nvSpPr>
      <dsp:spPr>
        <a:xfrm rot="16200000">
          <a:off x="5181849" y="4657950"/>
          <a:ext cx="1158633" cy="11583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F14643-C3AD-4DFF-815F-3EE054EFE235}">
      <dsp:nvSpPr>
        <dsp:cNvPr id="0" name=""/>
        <dsp:cNvSpPr/>
      </dsp:nvSpPr>
      <dsp:spPr>
        <a:xfrm rot="10800000">
          <a:off x="9731461" y="4657800"/>
          <a:ext cx="1158333" cy="1158633"/>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37627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659135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711098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7539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8983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620386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7801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59292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595011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346248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36975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92490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13900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610304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smtClean="0"/>
              <a:pPr/>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4024928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793056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84619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9/30/2020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72220407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60527" y="2633208"/>
            <a:ext cx="7331473" cy="1049235"/>
          </a:xfrm>
        </p:spPr>
        <p:txBody>
          <a:bodyPr>
            <a:normAutofit fontScale="90000"/>
          </a:bodyPr>
          <a:lstStyle/>
          <a:p>
            <a:pPr algn="ctr"/>
            <a:r>
              <a:rPr lang="es-EC" sz="3300" dirty="0">
                <a:latin typeface="Adobe Garamond Pro Bold" panose="02020702060506020403" pitchFamily="18" charset="0"/>
              </a:rPr>
              <a:t/>
            </a:r>
            <a:br>
              <a:rPr lang="es-EC" sz="3300" dirty="0">
                <a:latin typeface="Adobe Garamond Pro Bold" panose="02020702060506020403" pitchFamily="18" charset="0"/>
              </a:rPr>
            </a:br>
            <a:r>
              <a:rPr lang="es-EC" sz="3300" dirty="0">
                <a:latin typeface="Adobe Garamond Pro Bold" panose="02020702060506020403" pitchFamily="18" charset="0"/>
              </a:rPr>
              <a:t>DE MAYO A DICIEMBRE DE 2019</a:t>
            </a:r>
            <a:r>
              <a:rPr lang="en-US" dirty="0">
                <a:latin typeface="Adobe Garamond Pro Bold" panose="02020702060506020403" pitchFamily="18" charset="0"/>
              </a:rPr>
              <a:t/>
            </a:r>
            <a:br>
              <a:rPr lang="en-US" dirty="0">
                <a:latin typeface="Adobe Garamond Pro Bold" panose="02020702060506020403" pitchFamily="18" charset="0"/>
              </a:rPr>
            </a:br>
            <a:endParaRPr lang="en-US" dirty="0"/>
          </a:p>
        </p:txBody>
      </p:sp>
      <p:sp>
        <p:nvSpPr>
          <p:cNvPr id="6" name="Rectángulo 5"/>
          <p:cNvSpPr/>
          <p:nvPr/>
        </p:nvSpPr>
        <p:spPr>
          <a:xfrm>
            <a:off x="5374975" y="4121931"/>
            <a:ext cx="6309360" cy="707886"/>
          </a:xfrm>
          <a:prstGeom prst="rect">
            <a:avLst/>
          </a:prstGeom>
        </p:spPr>
        <p:txBody>
          <a:bodyPr wrap="square">
            <a:spAutoFit/>
          </a:bodyPr>
          <a:lstStyle/>
          <a:p>
            <a:pPr algn="ctr"/>
            <a:r>
              <a:rPr lang="es-EC" sz="2000" dirty="0" smtClean="0">
                <a:latin typeface="Adobe Garamond Pro Bold" panose="02020702060506020403" pitchFamily="18" charset="0"/>
              </a:rPr>
              <a:t>LIC. JIGSSEL CENEIDA OREJUELA OREJUELA CONCEJAL </a:t>
            </a:r>
            <a:r>
              <a:rPr lang="es-EC" sz="2000" dirty="0">
                <a:latin typeface="Adobe Garamond Pro Bold" panose="02020702060506020403" pitchFamily="18" charset="0"/>
              </a:rPr>
              <a:t>URBANO DEL CANTÓN FLAVIO ALFARO </a:t>
            </a:r>
            <a:endParaRPr lang="en-US" sz="2000" dirty="0">
              <a:latin typeface="Adobe Garamond Pro Bold" panose="02020702060506020403" pitchFamily="18" charset="0"/>
            </a:endParaRPr>
          </a:p>
        </p:txBody>
      </p:sp>
      <p:sp>
        <p:nvSpPr>
          <p:cNvPr id="7" name="Rectángulo 6"/>
          <p:cNvSpPr/>
          <p:nvPr/>
        </p:nvSpPr>
        <p:spPr>
          <a:xfrm>
            <a:off x="5374975" y="2276991"/>
            <a:ext cx="6603474" cy="584775"/>
          </a:xfrm>
          <a:prstGeom prst="rect">
            <a:avLst/>
          </a:prstGeom>
        </p:spPr>
        <p:txBody>
          <a:bodyPr wrap="none">
            <a:spAutoFit/>
          </a:bodyPr>
          <a:lstStyle/>
          <a:p>
            <a:pPr algn="ctr"/>
            <a:r>
              <a:rPr lang="es-EC"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RENDICIÓN DE CUENTAS 2019</a:t>
            </a:r>
            <a:endPar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ángulo 7"/>
          <p:cNvSpPr/>
          <p:nvPr/>
        </p:nvSpPr>
        <p:spPr>
          <a:xfrm>
            <a:off x="87540" y="285505"/>
            <a:ext cx="11596795" cy="1200329"/>
          </a:xfrm>
          <a:prstGeom prst="rect">
            <a:avLst/>
          </a:prstGeom>
        </p:spPr>
        <p:txBody>
          <a:bodyPr wrap="square">
            <a:spAutoFit/>
          </a:bodyPr>
          <a:lstStyle/>
          <a:p>
            <a:pPr algn="ctr"/>
            <a:r>
              <a:rPr lang="es-EC" sz="3600" dirty="0">
                <a:latin typeface="Adobe Garamond Pro Bold" panose="02020702060506020403" pitchFamily="18" charset="0"/>
              </a:rPr>
              <a:t>GOBIERNO AUTÓNOMO DESCENTRALIZADO MUNICIPAL DEL CANTÓN FLAVIO ALFARO</a:t>
            </a:r>
            <a:endParaRPr lang="en-US" sz="36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471" y="1657648"/>
            <a:ext cx="4000500" cy="49285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27097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10343" y="744583"/>
            <a:ext cx="9535885" cy="2585323"/>
          </a:xfrm>
          <a:prstGeom prst="rect">
            <a:avLst/>
          </a:prstGeom>
          <a:noFill/>
        </p:spPr>
        <p:txBody>
          <a:bodyPr wrap="square" rtlCol="0">
            <a:spAutoFit/>
          </a:bodyPr>
          <a:lstStyle/>
          <a:p>
            <a:pPr algn="just"/>
            <a:r>
              <a:rPr lang="es-EC" sz="5400" dirty="0" smtClean="0"/>
              <a:t>“Ir juntos es comenzar, mantenerse juntos es progresar, trabajar juntos es triunfar”</a:t>
            </a:r>
            <a:endParaRPr lang="en-US" sz="5400" dirty="0"/>
          </a:p>
        </p:txBody>
      </p:sp>
      <p:sp>
        <p:nvSpPr>
          <p:cNvPr id="5" name="CuadroTexto 4"/>
          <p:cNvSpPr txBox="1"/>
          <p:nvPr/>
        </p:nvSpPr>
        <p:spPr>
          <a:xfrm>
            <a:off x="8373292" y="3709852"/>
            <a:ext cx="1278876" cy="369332"/>
          </a:xfrm>
          <a:prstGeom prst="rect">
            <a:avLst/>
          </a:prstGeom>
          <a:noFill/>
        </p:spPr>
        <p:txBody>
          <a:bodyPr wrap="none" rtlCol="0">
            <a:spAutoFit/>
          </a:bodyPr>
          <a:lstStyle/>
          <a:p>
            <a:r>
              <a:rPr lang="es-EC" dirty="0" smtClean="0"/>
              <a:t>Henry Ford </a:t>
            </a:r>
            <a:endParaRPr lang="en-US" dirty="0"/>
          </a:p>
        </p:txBody>
      </p:sp>
    </p:spTree>
    <p:extLst>
      <p:ext uri="{BB962C8B-B14F-4D97-AF65-F5344CB8AC3E}">
        <p14:creationId xmlns:p14="http://schemas.microsoft.com/office/powerpoint/2010/main" val="293008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3019" y="360891"/>
            <a:ext cx="9603275" cy="1049235"/>
          </a:xfrm>
        </p:spPr>
        <p:txBody>
          <a:bodyPr/>
          <a:lstStyle/>
          <a:p>
            <a:pPr algn="ctr"/>
            <a:r>
              <a:rPr lang="es-EC" dirty="0" smtClean="0"/>
              <a:t>ART. 58 DEL COOTAD</a:t>
            </a:r>
            <a:endParaRPr lang="en-US" dirty="0"/>
          </a:p>
        </p:txBody>
      </p:sp>
      <p:sp>
        <p:nvSpPr>
          <p:cNvPr id="3" name="Marcador de contenido 2"/>
          <p:cNvSpPr>
            <a:spLocks noGrp="1"/>
          </p:cNvSpPr>
          <p:nvPr>
            <p:ph sz="quarter" idx="13"/>
          </p:nvPr>
        </p:nvSpPr>
        <p:spPr>
          <a:xfrm>
            <a:off x="1543018" y="2445636"/>
            <a:ext cx="9603275" cy="3450613"/>
          </a:xfrm>
        </p:spPr>
        <p:txBody>
          <a:bodyPr/>
          <a:lstStyle/>
          <a:p>
            <a:pPr lvl="0"/>
            <a:r>
              <a:rPr lang="es-EC" dirty="0"/>
              <a:t>Los concejales o concejalas serán responsables ante la ciudadanía y las autoridades competentes por sus acciones u omisiones en el cumplimiento de sus atribuciones, estarán obligados a rendir cuentas a sus mandantes y gozarán de fuero de corte provincial</a:t>
            </a:r>
            <a:endParaRPr lang="es-ES" dirty="0"/>
          </a:p>
          <a:p>
            <a:endParaRPr lang="en-US" dirty="0"/>
          </a:p>
        </p:txBody>
      </p:sp>
      <p:sp>
        <p:nvSpPr>
          <p:cNvPr id="5" name="Título 1"/>
          <p:cNvSpPr txBox="1">
            <a:spLocks/>
          </p:cNvSpPr>
          <p:nvPr/>
        </p:nvSpPr>
        <p:spPr>
          <a:xfrm>
            <a:off x="0" y="1396401"/>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s-EC" dirty="0" smtClean="0"/>
              <a:t>ATRIBUCIONES DE LOS CONCEJALES</a:t>
            </a:r>
            <a:endParaRPr lang="en-US" dirty="0"/>
          </a:p>
        </p:txBody>
      </p:sp>
    </p:spTree>
    <p:extLst>
      <p:ext uri="{BB962C8B-B14F-4D97-AF65-F5344CB8AC3E}">
        <p14:creationId xmlns:p14="http://schemas.microsoft.com/office/powerpoint/2010/main" val="239816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noGrp="1"/>
          </p:cNvGraphicFramePr>
          <p:nvPr>
            <p:ph sz="quarter" idx="13"/>
            <p:extLst>
              <p:ext uri="{D42A27DB-BD31-4B8C-83A1-F6EECF244321}">
                <p14:modId xmlns:p14="http://schemas.microsoft.com/office/powerpoint/2010/main" val="995202983"/>
              </p:ext>
            </p:extLst>
          </p:nvPr>
        </p:nvGraphicFramePr>
        <p:xfrm>
          <a:off x="790075" y="469125"/>
          <a:ext cx="10487296" cy="5580698"/>
        </p:xfrm>
        <a:graphic>
          <a:graphicData uri="http://schemas.openxmlformats.org/drawingml/2006/table">
            <a:tbl>
              <a:tblPr firstRow="1" bandRow="1">
                <a:tableStyleId>{93296810-A885-4BE3-A3E7-6D5BEEA58F35}</a:tableStyleId>
              </a:tblPr>
              <a:tblGrid>
                <a:gridCol w="3206636">
                  <a:extLst>
                    <a:ext uri="{9D8B030D-6E8A-4147-A177-3AD203B41FA5}">
                      <a16:colId xmlns:a16="http://schemas.microsoft.com/office/drawing/2014/main" val="1310526953"/>
                    </a:ext>
                  </a:extLst>
                </a:gridCol>
                <a:gridCol w="3397642">
                  <a:extLst>
                    <a:ext uri="{9D8B030D-6E8A-4147-A177-3AD203B41FA5}">
                      <a16:colId xmlns:a16="http://schemas.microsoft.com/office/drawing/2014/main" val="1820199933"/>
                    </a:ext>
                  </a:extLst>
                </a:gridCol>
                <a:gridCol w="3883018">
                  <a:extLst>
                    <a:ext uri="{9D8B030D-6E8A-4147-A177-3AD203B41FA5}">
                      <a16:colId xmlns:a16="http://schemas.microsoft.com/office/drawing/2014/main" val="4167886135"/>
                    </a:ext>
                  </a:extLst>
                </a:gridCol>
              </a:tblGrid>
              <a:tr h="1465898">
                <a:tc>
                  <a:txBody>
                    <a:bodyPr/>
                    <a:lstStyle/>
                    <a:p>
                      <a:pPr algn="ctr"/>
                      <a:r>
                        <a:rPr lang="en-US" sz="1800" kern="1200" dirty="0" smtClean="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smtClean="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smtClean="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498634">
                <a:tc>
                  <a:txBody>
                    <a:bodyPr/>
                    <a:lstStyle/>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200"/>
                        </a:lnSpc>
                        <a:spcBef>
                          <a:spcPts val="55"/>
                        </a:spcBef>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104775" marR="104775" algn="ctr">
                        <a:lnSpc>
                          <a:spcPct val="114000"/>
                        </a:lnSpc>
                        <a:spcAft>
                          <a:spcPts val="0"/>
                        </a:spcAft>
                      </a:pP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oz</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y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spc="20"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ses</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y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b</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j</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 Muni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p</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a:lnSpc>
                          <a:spcPts val="1000"/>
                        </a:lnSpc>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285750" lvl="0" indent="-285750">
                        <a:buFont typeface="Arial" panose="020B0604020202020204" pitchFamily="34" charset="0"/>
                        <a:buChar char="•"/>
                      </a:pPr>
                      <a:r>
                        <a:rPr lang="es-EC" sz="1800" kern="1200" dirty="0" smtClean="0">
                          <a:solidFill>
                            <a:schemeClr val="dk1"/>
                          </a:solidFill>
                          <a:effectLst/>
                          <a:latin typeface="+mn-lt"/>
                          <a:ea typeface="+mn-ea"/>
                          <a:cs typeface="+mn-cs"/>
                        </a:rPr>
                        <a:t>Gestionar que el Municipio asuma competencias que el COOTAD le otorga.</a:t>
                      </a:r>
                      <a:endParaRPr lang="en-US" sz="1800" kern="1200" dirty="0" smtClean="0">
                        <a:solidFill>
                          <a:schemeClr val="dk1"/>
                        </a:solidFill>
                        <a:effectLst/>
                        <a:latin typeface="+mn-lt"/>
                        <a:ea typeface="+mn-ea"/>
                        <a:cs typeface="+mn-cs"/>
                      </a:endParaRPr>
                    </a:p>
                    <a:p>
                      <a:pPr marL="285750" indent="-285750">
                        <a:buFont typeface="Arial" panose="020B0604020202020204" pitchFamily="34" charset="0"/>
                        <a:buChar char="•"/>
                      </a:pPr>
                      <a:r>
                        <a:rPr lang="es-EC" sz="1800" kern="1200" dirty="0" smtClean="0">
                          <a:solidFill>
                            <a:schemeClr val="dk1"/>
                          </a:solidFill>
                          <a:effectLst/>
                          <a:latin typeface="+mn-lt"/>
                          <a:ea typeface="+mn-ea"/>
                          <a:cs typeface="+mn-cs"/>
                        </a:rPr>
                        <a:t>Aprobar la participación municipal en asociaciones, corporaciones o fundaciones</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fontAlgn="auto"/>
                      <a:r>
                        <a:rPr lang="es-EC" sz="1800" kern="1200" dirty="0" smtClean="0">
                          <a:solidFill>
                            <a:schemeClr val="dk1"/>
                          </a:solidFill>
                          <a:effectLst/>
                          <a:latin typeface="+mn-lt"/>
                          <a:ea typeface="+mn-ea"/>
                          <a:cs typeface="+mn-cs"/>
                        </a:rPr>
                        <a:t>Apoyo incondicional al Señor Alcalde en el tema de salubridad, con la limpieza de la ciudad y sus parroquias Rurales Zapallo y San Francisco de Novillo en los primeros días de gestión (15 de mayo de 2019).</a:t>
                      </a:r>
                      <a:endParaRPr lang="en-US" sz="1800" kern="1200" dirty="0" smtClean="0">
                        <a:solidFill>
                          <a:schemeClr val="dk1"/>
                        </a:solidFill>
                        <a:effectLst/>
                        <a:latin typeface="+mn-lt"/>
                        <a:ea typeface="+mn-ea"/>
                        <a:cs typeface="+mn-cs"/>
                      </a:endParaRPr>
                    </a:p>
                    <a:p>
                      <a:pPr fontAlgn="auto"/>
                      <a:r>
                        <a:rPr lang="es-EC" sz="1800" kern="1200" dirty="0" smtClean="0">
                          <a:solidFill>
                            <a:schemeClr val="dk1"/>
                          </a:solidFill>
                          <a:effectLst/>
                          <a:latin typeface="+mn-lt"/>
                          <a:ea typeface="+mn-ea"/>
                          <a:cs typeface="+mn-cs"/>
                        </a:rPr>
                        <a:t> </a:t>
                      </a:r>
                      <a:endParaRPr lang="en-US" sz="1800" kern="1200" dirty="0" smtClean="0">
                        <a:solidFill>
                          <a:schemeClr val="dk1"/>
                        </a:solidFill>
                        <a:effectLst/>
                        <a:latin typeface="+mn-lt"/>
                        <a:ea typeface="+mn-ea"/>
                        <a:cs typeface="+mn-cs"/>
                      </a:endParaRPr>
                    </a:p>
                    <a:p>
                      <a:r>
                        <a:rPr lang="es-EC" sz="1800" kern="1200" dirty="0" smtClean="0">
                          <a:solidFill>
                            <a:schemeClr val="dk1"/>
                          </a:solidFill>
                          <a:effectLst/>
                          <a:latin typeface="+mn-lt"/>
                          <a:ea typeface="+mn-ea"/>
                          <a:cs typeface="+mn-cs"/>
                        </a:rPr>
                        <a:t>Se Apoyó al Señor Alcalde por oficio presentado al Señor Presidente de la República expresando la situación económica del GAD Municipal del Cantón Flavio Alfaro y que se ponga en conocimiento ante la Contraloría General del Estado.  (sesión 27 de agosto de 2019).</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1419699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3137023607"/>
              </p:ext>
            </p:extLst>
          </p:nvPr>
        </p:nvGraphicFramePr>
        <p:xfrm>
          <a:off x="-1256131" y="379829"/>
          <a:ext cx="12950826" cy="5816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493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12192000" cy="6858000"/>
          </a:xfrm>
          <a:prstGeom prst="rect">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796215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9268" y="-156756"/>
            <a:ext cx="10364451" cy="1596177"/>
          </a:xfrm>
        </p:spPr>
        <p:txBody>
          <a:bodyPr/>
          <a:lstStyle/>
          <a:p>
            <a:r>
              <a:rPr lang="es-EC" dirty="0" smtClean="0"/>
              <a:t>Minga de limpieza</a:t>
            </a:r>
            <a:endParaRPr lang="en-US" dirty="0"/>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13329" y="997339"/>
            <a:ext cx="10476330" cy="5521026"/>
          </a:xfrm>
        </p:spPr>
      </p:pic>
    </p:spTree>
    <p:extLst>
      <p:ext uri="{BB962C8B-B14F-4D97-AF65-F5344CB8AC3E}">
        <p14:creationId xmlns:p14="http://schemas.microsoft.com/office/powerpoint/2010/main" val="3977717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sz="quarter" idx="13"/>
          </p:nvPr>
        </p:nvSpPr>
        <p:spPr/>
        <p:txBody>
          <a:bodyPr/>
          <a:lstStyle/>
          <a:p>
            <a:endParaRPr lang="en-US"/>
          </a:p>
        </p:txBody>
      </p:sp>
      <p:grpSp>
        <p:nvGrpSpPr>
          <p:cNvPr id="4" name="Grupo 3"/>
          <p:cNvGrpSpPr/>
          <p:nvPr/>
        </p:nvGrpSpPr>
        <p:grpSpPr>
          <a:xfrm>
            <a:off x="-94202" y="-72984"/>
            <a:ext cx="12286201" cy="6930984"/>
            <a:chOff x="5607545" y="2411493"/>
            <a:chExt cx="4823154" cy="2979177"/>
          </a:xfrm>
        </p:grpSpPr>
        <p:sp>
          <p:nvSpPr>
            <p:cNvPr id="5" name="Rectángulo 4"/>
            <p:cNvSpPr/>
            <p:nvPr/>
          </p:nvSpPr>
          <p:spPr>
            <a:xfrm>
              <a:off x="5607545" y="2411493"/>
              <a:ext cx="4823154" cy="2979177"/>
            </a:xfrm>
            <a:prstGeom prst="rect">
              <a:avLst/>
            </a:prstGeom>
            <a:blipFill rotWithShape="0">
              <a:blip r:embed="rId2"/>
              <a:stretch>
                <a:fillRect/>
              </a:stretch>
            </a:blip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CuadroTexto 5"/>
            <p:cNvSpPr txBox="1"/>
            <p:nvPr/>
          </p:nvSpPr>
          <p:spPr>
            <a:xfrm>
              <a:off x="5607545" y="2411493"/>
              <a:ext cx="4823154" cy="29791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p:txBody>
        </p:sp>
      </p:grpSp>
    </p:spTree>
    <p:extLst>
      <p:ext uri="{BB962C8B-B14F-4D97-AF65-F5344CB8AC3E}">
        <p14:creationId xmlns:p14="http://schemas.microsoft.com/office/powerpoint/2010/main" val="164977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7"/>
          <p:cNvGraphicFramePr>
            <a:graphicFrameLocks/>
          </p:cNvGraphicFramePr>
          <p:nvPr>
            <p:extLst>
              <p:ext uri="{D42A27DB-BD31-4B8C-83A1-F6EECF244321}">
                <p14:modId xmlns:p14="http://schemas.microsoft.com/office/powerpoint/2010/main" val="270750056"/>
              </p:ext>
            </p:extLst>
          </p:nvPr>
        </p:nvGraphicFramePr>
        <p:xfrm>
          <a:off x="1030016" y="1512863"/>
          <a:ext cx="10487296" cy="4430871"/>
        </p:xfrm>
        <a:graphic>
          <a:graphicData uri="http://schemas.openxmlformats.org/drawingml/2006/table">
            <a:tbl>
              <a:tblPr firstRow="1" bandRow="1">
                <a:tableStyleId>{93296810-A885-4BE3-A3E7-6D5BEEA58F35}</a:tableStyleId>
              </a:tblPr>
              <a:tblGrid>
                <a:gridCol w="2891588">
                  <a:extLst>
                    <a:ext uri="{9D8B030D-6E8A-4147-A177-3AD203B41FA5}">
                      <a16:colId xmlns:a16="http://schemas.microsoft.com/office/drawing/2014/main" val="1310526953"/>
                    </a:ext>
                  </a:extLst>
                </a:gridCol>
                <a:gridCol w="3910263">
                  <a:extLst>
                    <a:ext uri="{9D8B030D-6E8A-4147-A177-3AD203B41FA5}">
                      <a16:colId xmlns:a16="http://schemas.microsoft.com/office/drawing/2014/main" val="1820199933"/>
                    </a:ext>
                  </a:extLst>
                </a:gridCol>
                <a:gridCol w="3685445">
                  <a:extLst>
                    <a:ext uri="{9D8B030D-6E8A-4147-A177-3AD203B41FA5}">
                      <a16:colId xmlns:a16="http://schemas.microsoft.com/office/drawing/2014/main" val="4167886135"/>
                    </a:ext>
                  </a:extLst>
                </a:gridCol>
              </a:tblGrid>
              <a:tr h="1666577">
                <a:tc>
                  <a:txBody>
                    <a:bodyPr/>
                    <a:lstStyle/>
                    <a:p>
                      <a:pPr algn="ctr"/>
                      <a:r>
                        <a:rPr lang="en-US" sz="1800" kern="1200" dirty="0" smtClean="0">
                          <a:solidFill>
                            <a:schemeClr val="tx1"/>
                          </a:solidFill>
                          <a:effectLst/>
                        </a:rPr>
                        <a:t>COMPETENCIAS DE LOS CONCEJALES SEGÚN EL COOTAD.</a:t>
                      </a:r>
                      <a:endParaRPr lang="en-US" dirty="0">
                        <a:solidFill>
                          <a:schemeClr val="tx1"/>
                        </a:solidFill>
                      </a:endParaRPr>
                    </a:p>
                  </a:txBody>
                  <a:tcPr anchor="ctr"/>
                </a:tc>
                <a:tc>
                  <a:txBody>
                    <a:bodyPr/>
                    <a:lstStyle/>
                    <a:p>
                      <a:pPr algn="ctr"/>
                      <a:r>
                        <a:rPr lang="en-US" sz="1800" kern="1200" dirty="0" smtClean="0">
                          <a:solidFill>
                            <a:schemeClr val="tx1"/>
                          </a:solidFill>
                          <a:effectLst/>
                        </a:rPr>
                        <a:t>PROPUESTAS EN PLAN DE TRABAJO EN LAS CAMPAÑAS ELECTORALES.</a:t>
                      </a:r>
                      <a:endParaRPr lang="en-US" dirty="0">
                        <a:solidFill>
                          <a:schemeClr val="tx1"/>
                        </a:solidFill>
                      </a:endParaRPr>
                    </a:p>
                  </a:txBody>
                  <a:tcPr anchor="ctr"/>
                </a:tc>
                <a:tc>
                  <a:txBody>
                    <a:bodyPr/>
                    <a:lstStyle/>
                    <a:p>
                      <a:pPr algn="ctr"/>
                      <a:r>
                        <a:rPr lang="en-US" sz="1600" kern="1200" dirty="0" smtClean="0">
                          <a:solidFill>
                            <a:schemeClr val="tx1"/>
                          </a:solidFill>
                          <a:effectLst/>
                        </a:rPr>
                        <a:t>RESULTADOS ANUALES (ACTIVIDADES EN EL AÑO 2019).</a:t>
                      </a:r>
                      <a:endParaRPr lang="en-US" sz="1600" dirty="0">
                        <a:solidFill>
                          <a:schemeClr val="tx1"/>
                        </a:solidFill>
                      </a:endParaRPr>
                    </a:p>
                  </a:txBody>
                  <a:tcPr anchor="ctr"/>
                </a:tc>
                <a:extLst>
                  <a:ext uri="{0D108BD9-81ED-4DB2-BD59-A6C34878D82A}">
                    <a16:rowId xmlns:a16="http://schemas.microsoft.com/office/drawing/2014/main" val="2474343066"/>
                  </a:ext>
                </a:extLst>
              </a:tr>
              <a:tr h="2764294">
                <a:tc>
                  <a:txBody>
                    <a:bodyPr/>
                    <a:lstStyle/>
                    <a:p>
                      <a:pPr>
                        <a:lnSpc>
                          <a:spcPts val="500"/>
                        </a:lnSpc>
                        <a:spcBef>
                          <a:spcPts val="10"/>
                        </a:spcBef>
                        <a:spcAft>
                          <a:spcPts val="0"/>
                        </a:spcAft>
                      </a:pPr>
                      <a:r>
                        <a:rPr lang="es-EC" sz="1600" noProof="0" dirty="0" smtClean="0">
                          <a:effectLst/>
                          <a:latin typeface="Times New Roman" panose="02020603050405020304" pitchFamily="18" charset="0"/>
                          <a:ea typeface="Times New Roman" panose="02020603050405020304" pitchFamily="18" charset="0"/>
                        </a:rPr>
                        <a:t> </a:t>
                      </a:r>
                    </a:p>
                    <a:p>
                      <a:pPr marL="62230" marR="61595" indent="635" algn="ctr">
                        <a:lnSpc>
                          <a:spcPct val="114000"/>
                        </a:lnSpc>
                        <a:spcAft>
                          <a:spcPts val="0"/>
                        </a:spcAft>
                      </a:pP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F</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sca</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liz</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acc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s d</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Ej</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i</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v</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5"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a</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de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ac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u</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r</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d</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on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es</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t</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e </a:t>
                      </a:r>
                      <a:r>
                        <a:rPr lang="es-EC" sz="1600" b="1" spc="10" noProof="0" dirty="0" smtClean="0">
                          <a:effectLst/>
                          <a:latin typeface="Arial Narrow" panose="020B0606020202030204" pitchFamily="34" charset="0"/>
                          <a:ea typeface="Arial Narrow" panose="020B0606020202030204" pitchFamily="34" charset="0"/>
                          <a:cs typeface="Arial Narrow" panose="020B0606020202030204" pitchFamily="34" charset="0"/>
                        </a:rPr>
                        <a:t>C</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ódigo y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a </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l</a:t>
                      </a:r>
                      <a:r>
                        <a:rPr lang="es-EC" sz="1600" b="1" spc="-5" noProof="0" dirty="0" smtClean="0">
                          <a:effectLst/>
                          <a:latin typeface="Arial Narrow" panose="020B0606020202030204" pitchFamily="34" charset="0"/>
                          <a:ea typeface="Arial Narrow" panose="020B0606020202030204" pitchFamily="34" charset="0"/>
                          <a:cs typeface="Arial Narrow" panose="020B0606020202030204" pitchFamily="34" charset="0"/>
                        </a:rPr>
                        <a:t>e</a:t>
                      </a:r>
                      <a:r>
                        <a:rPr lang="es-EC" sz="1600" b="1" noProof="0" dirty="0" smtClean="0">
                          <a:effectLst/>
                          <a:latin typeface="Arial Narrow" panose="020B0606020202030204" pitchFamily="34" charset="0"/>
                          <a:ea typeface="Arial Narrow" panose="020B0606020202030204" pitchFamily="34" charset="0"/>
                          <a:cs typeface="Arial Narrow" panose="020B0606020202030204" pitchFamily="34" charset="0"/>
                        </a:rPr>
                        <a:t>y</a:t>
                      </a:r>
                      <a:endParaRPr lang="es-EC" sz="1600" noProof="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342900" lvl="0" indent="-342900" algn="just">
                        <a:lnSpc>
                          <a:spcPct val="107000"/>
                        </a:lnSpc>
                        <a:spcBef>
                          <a:spcPts val="1200"/>
                        </a:spcBef>
                        <a:spcAft>
                          <a:spcPts val="0"/>
                        </a:spcAft>
                        <a:buFont typeface="Symbol" panose="05050102010706020507" pitchFamily="18" charset="2"/>
                        <a:buChar char=""/>
                      </a:pPr>
                      <a:r>
                        <a:rPr lang="es-EC" sz="1800" kern="1200" dirty="0">
                          <a:solidFill>
                            <a:schemeClr val="dk1"/>
                          </a:solidFill>
                          <a:effectLst/>
                          <a:latin typeface="+mn-lt"/>
                          <a:ea typeface="+mn-ea"/>
                          <a:cs typeface="+mn-cs"/>
                        </a:rPr>
                        <a:t>Fiscalizar el cumplimiento de los planes y programas de inversión municipales y la ejecución del presupuesto municipal.</a:t>
                      </a:r>
                      <a:endParaRPr lang="en-US" sz="1800" kern="1200" dirty="0">
                        <a:solidFill>
                          <a:schemeClr val="dk1"/>
                        </a:solidFill>
                        <a:effectLst/>
                        <a:latin typeface="+mn-lt"/>
                        <a:ea typeface="+mn-ea"/>
                        <a:cs typeface="+mn-cs"/>
                      </a:endParaRPr>
                    </a:p>
                    <a:p>
                      <a:pPr marL="342900" lvl="0" indent="-342900" algn="just">
                        <a:lnSpc>
                          <a:spcPct val="107000"/>
                        </a:lnSpc>
                        <a:spcBef>
                          <a:spcPts val="1200"/>
                        </a:spcBef>
                        <a:spcAft>
                          <a:spcPts val="0"/>
                        </a:spcAft>
                        <a:buFont typeface="Symbol" panose="05050102010706020507" pitchFamily="18" charset="2"/>
                        <a:buChar char=""/>
                      </a:pPr>
                      <a:r>
                        <a:rPr lang="es-EC" sz="1800" kern="1200" dirty="0">
                          <a:solidFill>
                            <a:schemeClr val="dk1"/>
                          </a:solidFill>
                          <a:effectLst/>
                          <a:latin typeface="+mn-lt"/>
                          <a:ea typeface="+mn-ea"/>
                          <a:cs typeface="+mn-cs"/>
                        </a:rPr>
                        <a:t>Fiscalizar las actuaciones del alcalde y formular observaciones las que pueden ser por escrito y deben tener la respuesta, máximo 20 días</a:t>
                      </a:r>
                      <a:r>
                        <a:rPr lang="es-EC" sz="1800" kern="1200" dirty="0" smtClean="0">
                          <a:solidFill>
                            <a:schemeClr val="dk1"/>
                          </a:solidFill>
                          <a:effectLst/>
                          <a:latin typeface="+mn-lt"/>
                          <a:ea typeface="+mn-ea"/>
                          <a:cs typeface="+mn-cs"/>
                        </a:rPr>
                        <a:t>.</a:t>
                      </a:r>
                      <a:endParaRPr lang="en-US" sz="1800" kern="1200" dirty="0">
                        <a:solidFill>
                          <a:schemeClr val="dk1"/>
                        </a:solidFill>
                        <a:effectLst/>
                        <a:latin typeface="+mn-lt"/>
                        <a:ea typeface="+mn-ea"/>
                        <a:cs typeface="+mn-cs"/>
                      </a:endParaRPr>
                    </a:p>
                  </a:txBody>
                  <a:tcPr marL="68580" marR="68580" marT="0" marB="0" anchor="ctr"/>
                </a:tc>
                <a:tc>
                  <a:txBody>
                    <a:bodyPr/>
                    <a:lstStyle/>
                    <a:p>
                      <a:pPr marL="359410" indent="-179705" algn="ctr" fontAlgn="auto">
                        <a:lnSpc>
                          <a:spcPct val="115000"/>
                        </a:lnSpc>
                        <a:spcAft>
                          <a:spcPts val="1000"/>
                        </a:spcAft>
                      </a:pPr>
                      <a:r>
                        <a:rPr lang="es-EC" sz="1800" kern="1200" dirty="0">
                          <a:solidFill>
                            <a:schemeClr val="dk1"/>
                          </a:solidFill>
                          <a:effectLst/>
                          <a:latin typeface="+mn-lt"/>
                          <a:ea typeface="+mn-ea"/>
                          <a:cs typeface="+mn-cs"/>
                        </a:rPr>
                        <a:t>Se ratificó el Convenio Marco de Cooperación Interinstitucional entre el Ministerio de Desarrollo Urbano y Vivienda y el Gobierno Autónomo Descentralizado Municipal del Cantón Flavio Alfaro- (23 de agosto 2019- sesión extraordinaria)</a:t>
                      </a:r>
                      <a:endParaRPr lang="en-US" sz="18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417633242"/>
                  </a:ext>
                </a:extLst>
              </a:tr>
            </a:tbl>
          </a:graphicData>
        </a:graphic>
      </p:graphicFrame>
    </p:spTree>
    <p:extLst>
      <p:ext uri="{BB962C8B-B14F-4D97-AF65-F5344CB8AC3E}">
        <p14:creationId xmlns:p14="http://schemas.microsoft.com/office/powerpoint/2010/main" val="3454421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sz="quarter" idx="13"/>
          </p:nvPr>
        </p:nvSpPr>
        <p:spPr/>
        <p:txBody>
          <a:bodyPr/>
          <a:lstStyle/>
          <a:p>
            <a:endParaRPr lang="en-US"/>
          </a:p>
        </p:txBody>
      </p:sp>
      <p:grpSp>
        <p:nvGrpSpPr>
          <p:cNvPr id="4" name="Grupo 3"/>
          <p:cNvGrpSpPr/>
          <p:nvPr/>
        </p:nvGrpSpPr>
        <p:grpSpPr>
          <a:xfrm>
            <a:off x="0" y="-2138002"/>
            <a:ext cx="12305211" cy="9126631"/>
            <a:chOff x="5607545" y="2411493"/>
            <a:chExt cx="4823154" cy="2979177"/>
          </a:xfrm>
        </p:grpSpPr>
        <p:sp>
          <p:nvSpPr>
            <p:cNvPr id="5" name="Rectángulo 4"/>
            <p:cNvSpPr/>
            <p:nvPr/>
          </p:nvSpPr>
          <p:spPr>
            <a:xfrm>
              <a:off x="5607545" y="2411493"/>
              <a:ext cx="4823154" cy="2979177"/>
            </a:xfrm>
            <a:prstGeom prst="rect">
              <a:avLst/>
            </a:prstGeom>
            <a:blipFill rotWithShape="0">
              <a:blip r:embed="rId2"/>
              <a:stretch>
                <a:fillRect/>
              </a:stretch>
            </a:blip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CuadroTexto 5"/>
            <p:cNvSpPr txBox="1"/>
            <p:nvPr/>
          </p:nvSpPr>
          <p:spPr>
            <a:xfrm>
              <a:off x="5607545" y="2411493"/>
              <a:ext cx="4823154" cy="29791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620" tIns="7620" rIns="7620" bIns="7620" numCol="1" spcCol="1270" anchor="ctr" anchorCtr="0">
              <a:noAutofit/>
            </a:bodyPr>
            <a:lstStyle/>
            <a:p>
              <a:pPr lvl="0" algn="ctr" defTabSz="88900">
                <a:lnSpc>
                  <a:spcPct val="90000"/>
                </a:lnSpc>
                <a:spcBef>
                  <a:spcPct val="0"/>
                </a:spcBef>
                <a:spcAft>
                  <a:spcPct val="35000"/>
                </a:spcAft>
              </a:pPr>
              <a:r>
                <a:rPr lang="es-ES" sz="200" kern="1200" dirty="0" smtClean="0"/>
                <a:t>.</a:t>
              </a:r>
              <a:endParaRPr lang="es-ES" sz="200" kern="1200" dirty="0"/>
            </a:p>
          </p:txBody>
        </p:sp>
      </p:grpSp>
    </p:spTree>
    <p:extLst>
      <p:ext uri="{BB962C8B-B14F-4D97-AF65-F5344CB8AC3E}">
        <p14:creationId xmlns:p14="http://schemas.microsoft.com/office/powerpoint/2010/main" val="4255092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8875" y="88550"/>
            <a:ext cx="9603275" cy="1049235"/>
          </a:xfrm>
        </p:spPr>
        <p:txBody>
          <a:bodyPr>
            <a:normAutofit fontScale="90000"/>
          </a:bodyPr>
          <a:lstStyle/>
          <a:p>
            <a:r>
              <a:rPr lang="es-EC" dirty="0" smtClean="0"/>
              <a:t>Desde el mes de mayo hasta diciembre del 2020 se realizó lo siguiente:</a:t>
            </a:r>
            <a:endParaRPr lang="en-US" dirty="0"/>
          </a:p>
        </p:txBody>
      </p:sp>
      <p:sp>
        <p:nvSpPr>
          <p:cNvPr id="5" name="CuadroTexto 4"/>
          <p:cNvSpPr txBox="1"/>
          <p:nvPr/>
        </p:nvSpPr>
        <p:spPr>
          <a:xfrm>
            <a:off x="3899988" y="2104266"/>
            <a:ext cx="7255692" cy="1815882"/>
          </a:xfrm>
          <a:prstGeom prst="rect">
            <a:avLst/>
          </a:prstGeom>
          <a:noFill/>
        </p:spPr>
        <p:txBody>
          <a:bodyPr wrap="square" rtlCol="0">
            <a:spAutoFit/>
          </a:bodyPr>
          <a:lstStyle/>
          <a:p>
            <a:r>
              <a:rPr lang="es-EC" sz="2800" b="1" dirty="0" smtClean="0"/>
              <a:t>24 Sesiones Ordinarias</a:t>
            </a:r>
          </a:p>
          <a:p>
            <a:r>
              <a:rPr lang="es-EC" sz="2800" b="1" dirty="0"/>
              <a:t> </a:t>
            </a:r>
            <a:r>
              <a:rPr lang="es-EC" sz="2800" b="1" dirty="0" smtClean="0"/>
              <a:t> 6 Sesiones Extraordinarias</a:t>
            </a:r>
          </a:p>
          <a:p>
            <a:r>
              <a:rPr lang="es-EC" sz="2800" b="1" dirty="0" smtClean="0"/>
              <a:t>  1 sesión Inaugural</a:t>
            </a:r>
          </a:p>
          <a:p>
            <a:r>
              <a:rPr lang="es-EC" sz="2800" b="1" dirty="0" smtClean="0"/>
              <a:t>  1 sesión Conmemorativa  </a:t>
            </a:r>
            <a:endParaRPr lang="en-US" sz="2800" b="1" dirty="0"/>
          </a:p>
        </p:txBody>
      </p:sp>
      <p:cxnSp>
        <p:nvCxnSpPr>
          <p:cNvPr id="6" name="Conector recto 5"/>
          <p:cNvCxnSpPr/>
          <p:nvPr/>
        </p:nvCxnSpPr>
        <p:spPr>
          <a:xfrm>
            <a:off x="3751221" y="3920148"/>
            <a:ext cx="938348" cy="0"/>
          </a:xfrm>
          <a:prstGeom prst="line">
            <a:avLst/>
          </a:prstGeom>
        </p:spPr>
        <p:style>
          <a:lnRef idx="1">
            <a:schemeClr val="dk1"/>
          </a:lnRef>
          <a:fillRef idx="0">
            <a:schemeClr val="dk1"/>
          </a:fillRef>
          <a:effectRef idx="0">
            <a:schemeClr val="dk1"/>
          </a:effectRef>
          <a:fontRef idx="minor">
            <a:schemeClr val="tx1"/>
          </a:fontRef>
        </p:style>
      </p:cxnSp>
      <p:sp>
        <p:nvSpPr>
          <p:cNvPr id="7" name="CuadroTexto 6"/>
          <p:cNvSpPr txBox="1"/>
          <p:nvPr/>
        </p:nvSpPr>
        <p:spPr>
          <a:xfrm>
            <a:off x="3812543" y="3815645"/>
            <a:ext cx="815704" cy="646331"/>
          </a:xfrm>
          <a:prstGeom prst="rect">
            <a:avLst/>
          </a:prstGeom>
          <a:noFill/>
        </p:spPr>
        <p:txBody>
          <a:bodyPr wrap="square" rtlCol="0">
            <a:spAutoFit/>
          </a:bodyPr>
          <a:lstStyle/>
          <a:p>
            <a:r>
              <a:rPr lang="es-EC" sz="3600" b="1" dirty="0" smtClean="0">
                <a:solidFill>
                  <a:srgbClr val="FF0000"/>
                </a:solidFill>
              </a:rPr>
              <a:t>32</a:t>
            </a:r>
            <a:endParaRPr lang="en-US" sz="3600" b="1" dirty="0">
              <a:solidFill>
                <a:srgbClr val="FF0000"/>
              </a:solidFill>
            </a:endParaRPr>
          </a:p>
        </p:txBody>
      </p:sp>
    </p:spTree>
    <p:extLst>
      <p:ext uri="{BB962C8B-B14F-4D97-AF65-F5344CB8AC3E}">
        <p14:creationId xmlns:p14="http://schemas.microsoft.com/office/powerpoint/2010/main" val="4055944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913774" y="0"/>
            <a:ext cx="9603275" cy="1049235"/>
          </a:xfrm>
        </p:spPr>
        <p:txBody>
          <a:bodyPr>
            <a:normAutofit/>
          </a:bodyPr>
          <a:lstStyle/>
          <a:p>
            <a:pPr algn="ctr"/>
            <a:r>
              <a:rPr lang="es-EC" dirty="0" smtClean="0"/>
              <a:t>COMISIONES 2019</a:t>
            </a:r>
            <a:endParaRPr lang="en-US" dirty="0"/>
          </a:p>
        </p:txBody>
      </p:sp>
      <p:sp>
        <p:nvSpPr>
          <p:cNvPr id="2" name="Marcador de contenido 1"/>
          <p:cNvSpPr>
            <a:spLocks noGrp="1"/>
          </p:cNvSpPr>
          <p:nvPr>
            <p:ph sz="quarter" idx="13"/>
          </p:nvPr>
        </p:nvSpPr>
        <p:spPr>
          <a:xfrm>
            <a:off x="246115" y="1152872"/>
            <a:ext cx="6206935" cy="5391619"/>
          </a:xfrm>
        </p:spPr>
        <p:txBody>
          <a:bodyPr>
            <a:normAutofit/>
          </a:bodyPr>
          <a:lstStyle/>
          <a:p>
            <a:r>
              <a:rPr lang="es-EC" b="1" dirty="0">
                <a:latin typeface="Times New Roman" panose="02020603050405020304" pitchFamily="18" charset="0"/>
                <a:ea typeface="Calibri" panose="020F0502020204030204" pitchFamily="34" charset="0"/>
              </a:rPr>
              <a:t>Comisión de Educación, Cultura y Deporte</a:t>
            </a:r>
            <a:endParaRPr lang="en-US" dirty="0"/>
          </a:p>
          <a:p>
            <a:pPr fontAlgn="auto"/>
            <a:r>
              <a:rPr lang="es-EC" dirty="0" smtClean="0"/>
              <a:t>Aprobación </a:t>
            </a:r>
            <a:r>
              <a:rPr lang="es-EC" dirty="0"/>
              <a:t>del Convenio con el Gobierno Provincial de Manabí para fomentar las disciplinas deportivas de fútbol y </a:t>
            </a:r>
            <a:r>
              <a:rPr lang="es-EC" dirty="0" err="1"/>
              <a:t>básquetb</a:t>
            </a:r>
            <a:r>
              <a:rPr lang="es-ES" dirty="0" err="1"/>
              <a:t>ol</a:t>
            </a:r>
            <a:r>
              <a:rPr lang="es-EC" dirty="0"/>
              <a:t>, el GAD Municipal fomenta la disciplina de Taekwondo</a:t>
            </a:r>
            <a:r>
              <a:rPr lang="es-EC" dirty="0" smtClean="0"/>
              <a:t>. </a:t>
            </a:r>
            <a:endParaRPr lang="es-EC" dirty="0" smtClean="0"/>
          </a:p>
          <a:p>
            <a:pPr fontAlgn="auto"/>
            <a:endParaRPr lang="en-US" dirty="0"/>
          </a:p>
          <a:p>
            <a:pPr fontAlgn="auto"/>
            <a:r>
              <a:rPr lang="es-EC" dirty="0"/>
              <a:t>Con el Gobierno Provincial de Manabí se realizó la noche cultural por el mes del </a:t>
            </a:r>
            <a:r>
              <a:rPr lang="es-EC" dirty="0" err="1" smtClean="0"/>
              <a:t>Manabitismo</a:t>
            </a:r>
            <a:endParaRPr lang="en-US" dirty="0"/>
          </a:p>
        </p:txBody>
      </p:sp>
      <p:pic>
        <p:nvPicPr>
          <p:cNvPr id="7" name="Imagen 6" descr="E:\22 DE nOVIEMBRE 2019\DSC_149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0433" y="1283501"/>
            <a:ext cx="5072471" cy="4699288"/>
          </a:xfrm>
          <a:prstGeom prst="rect">
            <a:avLst/>
          </a:prstGeom>
          <a:noFill/>
          <a:ln>
            <a:noFill/>
          </a:ln>
        </p:spPr>
      </p:pic>
    </p:spTree>
    <p:extLst>
      <p:ext uri="{BB962C8B-B14F-4D97-AF65-F5344CB8AC3E}">
        <p14:creationId xmlns:p14="http://schemas.microsoft.com/office/powerpoint/2010/main" val="1652928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6713683" y="977286"/>
            <a:ext cx="4624877" cy="5483685"/>
          </a:xfrm>
        </p:spPr>
        <p:txBody>
          <a:bodyPr>
            <a:normAutofit/>
          </a:bodyPr>
          <a:lstStyle/>
          <a:p>
            <a:pPr marL="0" indent="0" algn="ctr">
              <a:buNone/>
            </a:pPr>
            <a:r>
              <a:rPr lang="es-EC" b="1" dirty="0"/>
              <a:t>Comisión de Medio Ambiente y </a:t>
            </a:r>
            <a:r>
              <a:rPr lang="es-EC" b="1" dirty="0" smtClean="0"/>
              <a:t>Turismo</a:t>
            </a:r>
          </a:p>
          <a:p>
            <a:r>
              <a:rPr lang="es-EC" b="1" dirty="0" smtClean="0"/>
              <a:t> </a:t>
            </a:r>
            <a:r>
              <a:rPr lang="es-EC" dirty="0"/>
              <a:t>Escuchando las propuestas del Departamento de Turismo, se declaró La Promoción y el Impulso a la Actividad Turística Como Prioritaria para el Cantón Flavio Alfaro, identificando los lugares donde existen balnearios de agua dulce, cascadas e impulsando la gastronomía, (18 de junio de 2019)</a:t>
            </a:r>
            <a:endParaRPr lang="en-US" dirty="0"/>
          </a:p>
          <a:p>
            <a:endParaRPr lang="en-US" dirty="0"/>
          </a:p>
        </p:txBody>
      </p:sp>
      <p:sp>
        <p:nvSpPr>
          <p:cNvPr id="4" name="Rectángulo 3"/>
          <p:cNvSpPr/>
          <p:nvPr/>
        </p:nvSpPr>
        <p:spPr>
          <a:xfrm>
            <a:off x="624462" y="977286"/>
            <a:ext cx="5697960" cy="4684073"/>
          </a:xfrm>
          <a:prstGeom prst="rect">
            <a:avLst/>
          </a:prstGeom>
          <a:blipFill rotWithShape="1">
            <a:blip r:embed="rId2"/>
            <a:stretch>
              <a:fillRect/>
            </a:stretch>
          </a:blipFill>
        </p:spPr>
        <p:style>
          <a:lnRef idx="0">
            <a:schemeClr val="lt1">
              <a:hueOff val="0"/>
              <a:satOff val="0"/>
              <a:lumOff val="0"/>
              <a:alphaOff val="0"/>
            </a:schemeClr>
          </a:lnRef>
          <a:fillRef idx="1">
            <a:scrgbClr r="0" g="0" b="0"/>
          </a:fillRef>
          <a:effectRef idx="3">
            <a:schemeClr val="accent5">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651739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57019" y="838738"/>
            <a:ext cx="5330272" cy="5418371"/>
          </a:xfrm>
        </p:spPr>
        <p:txBody>
          <a:bodyPr>
            <a:normAutofit/>
          </a:bodyPr>
          <a:lstStyle/>
          <a:p>
            <a:pPr marL="0" indent="0" algn="ctr">
              <a:buNone/>
            </a:pPr>
            <a:r>
              <a:rPr lang="es-EC" b="1" dirty="0"/>
              <a:t>Comisión de Igualdad de </a:t>
            </a:r>
            <a:r>
              <a:rPr lang="es-EC" b="1" dirty="0" smtClean="0"/>
              <a:t>Género</a:t>
            </a:r>
          </a:p>
          <a:p>
            <a:pPr fontAlgn="auto"/>
            <a:r>
              <a:rPr lang="es-ES" dirty="0"/>
              <a:t>Desde el 14 de mayo de 2019, en la sesión inaugural del Gobierno Autónomo Descentralizado Municipal del Cantón Flavio Alfaro, el concejo ha estado pendiente en que las mujeres tengan participación y se hagan cumplir sus derechos.  </a:t>
            </a:r>
            <a:endParaRPr lang="en-US" dirty="0"/>
          </a:p>
          <a:p>
            <a:pPr fontAlgn="auto"/>
            <a:r>
              <a:rPr lang="es-ES" dirty="0"/>
              <a:t>En sesiones de concejo permanentemente se procura que las mujeres tengan participación con voz y voto. </a:t>
            </a:r>
            <a:endParaRPr lang="en-US" dirty="0"/>
          </a:p>
          <a:p>
            <a:endParaRPr lang="en-US" dirty="0"/>
          </a:p>
        </p:txBody>
      </p:sp>
      <p:pic>
        <p:nvPicPr>
          <p:cNvPr id="4" name="Imagen 3" descr="C:\Users\SDLG\Downloads\IMG-20190516-WA007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7291" y="838738"/>
            <a:ext cx="5786846" cy="4621536"/>
          </a:xfrm>
          <a:prstGeom prst="rect">
            <a:avLst/>
          </a:prstGeom>
          <a:noFill/>
          <a:ln>
            <a:noFill/>
          </a:ln>
        </p:spPr>
      </p:pic>
    </p:spTree>
    <p:extLst>
      <p:ext uri="{BB962C8B-B14F-4D97-AF65-F5344CB8AC3E}">
        <p14:creationId xmlns:p14="http://schemas.microsoft.com/office/powerpoint/2010/main" val="499215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3659" y="1541418"/>
            <a:ext cx="10279210" cy="3000676"/>
          </a:xfrm>
        </p:spPr>
        <p:txBody>
          <a:bodyPr>
            <a:normAutofit/>
          </a:bodyPr>
          <a:lstStyle/>
          <a:p>
            <a:pPr algn="ctr"/>
            <a:r>
              <a:rPr lang="en-US" cap="none" dirty="0">
                <a:ln w="0"/>
                <a:solidFill>
                  <a:schemeClr val="accent1"/>
                </a:solidFill>
                <a:effectLst>
                  <a:outerShdw blurRad="38100" dist="25400" dir="5400000" algn="ctr" rotWithShape="0">
                    <a:srgbClr val="6E747A">
                      <a:alpha val="43000"/>
                    </a:srgbClr>
                  </a:outerShdw>
                </a:effectLst>
              </a:rPr>
              <a:t>DELEGACIONES REALIZADAS A NIVEL LOCAL, PROVINCIAL, NACIONAL E INTERNACIONAL DURANTE EL AÑO </a:t>
            </a:r>
            <a:r>
              <a:rPr lang="en-US" cap="none" dirty="0" smtClean="0">
                <a:ln w="0"/>
                <a:solidFill>
                  <a:schemeClr val="accent1"/>
                </a:solidFill>
                <a:effectLst>
                  <a:outerShdw blurRad="38100" dist="25400" dir="5400000" algn="ctr" rotWithShape="0">
                    <a:srgbClr val="6E747A">
                      <a:alpha val="43000"/>
                    </a:srgbClr>
                  </a:outerShdw>
                </a:effectLst>
              </a:rPr>
              <a:t>2019</a:t>
            </a:r>
            <a:endParaRPr lang="en-US" cap="none"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02036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6727" y="804519"/>
            <a:ext cx="10778128" cy="1049235"/>
          </a:xfrm>
        </p:spPr>
        <p:txBody>
          <a:bodyPr>
            <a:normAutofit fontScale="90000"/>
          </a:bodyPr>
          <a:lstStyle/>
          <a:p>
            <a:pPr algn="ctr"/>
            <a:r>
              <a:rPr lang="es-ES" dirty="0"/>
              <a:t>Invitación por parte de la AME para capacitación efectuada el 26 de julio de 2019</a:t>
            </a:r>
            <a:endParaRPr lang="en-US"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10095"/>
          <a:stretch/>
        </p:blipFill>
        <p:spPr>
          <a:xfrm>
            <a:off x="1280160" y="1944647"/>
            <a:ext cx="9366069" cy="40625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1372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52964" y="226632"/>
            <a:ext cx="10364451" cy="1596177"/>
          </a:xfrm>
        </p:spPr>
        <p:txBody>
          <a:bodyPr/>
          <a:lstStyle/>
          <a:p>
            <a:r>
              <a:rPr lang="es-EC" dirty="0" smtClean="0"/>
              <a:t>DELEGADA A SESIÓN DEL GOBIERNO PROVINCIAL DE MANABÍ EN LA CIUDAD DE PORTOVIEJO</a:t>
            </a:r>
            <a:endParaRPr lang="en-US" dirty="0"/>
          </a:p>
        </p:txBody>
      </p:sp>
      <p:pic>
        <p:nvPicPr>
          <p:cNvPr id="4" name="Marcador de contenido 3" descr="C:\Users\SDLG\Downloads\64713979_120811652485266_8418848774536822784_o.jpg"/>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b="10681"/>
          <a:stretch/>
        </p:blipFill>
        <p:spPr bwMode="auto">
          <a:xfrm>
            <a:off x="1357912" y="1685109"/>
            <a:ext cx="9497322" cy="492469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05488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Invitación al evento “Mesa Nacional de Movilidad Humana” en la </a:t>
            </a:r>
            <a:r>
              <a:rPr lang="es-EC" dirty="0" err="1"/>
              <a:t>Uleam</a:t>
            </a:r>
            <a:r>
              <a:rPr lang="es-EC" dirty="0"/>
              <a:t> - Manta</a:t>
            </a:r>
            <a:endParaRPr lang="en-US" dirty="0"/>
          </a:p>
        </p:txBody>
      </p:sp>
      <p:pic>
        <p:nvPicPr>
          <p:cNvPr id="4" name="Marcador de contenido 3" descr="C:\Users\SDLG\Downloads\WhatsApp Image 2020-03-12 at 1.27.13 PM(1).jpeg"/>
          <p:cNvPicPr>
            <a:picLocks noGrp="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776549" y="2105706"/>
            <a:ext cx="8307976" cy="4491037"/>
          </a:xfrm>
          <a:prstGeom prst="rect">
            <a:avLst/>
          </a:prstGeom>
          <a:noFill/>
          <a:ln>
            <a:noFill/>
          </a:ln>
        </p:spPr>
      </p:pic>
    </p:spTree>
    <p:extLst>
      <p:ext uri="{BB962C8B-B14F-4D97-AF65-F5344CB8AC3E}">
        <p14:creationId xmlns:p14="http://schemas.microsoft.com/office/powerpoint/2010/main" val="2325594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6209" y="96003"/>
            <a:ext cx="10364451" cy="1596177"/>
          </a:xfrm>
        </p:spPr>
        <p:txBody>
          <a:bodyPr/>
          <a:lstStyle/>
          <a:p>
            <a:r>
              <a:rPr lang="es-EC" dirty="0" smtClean="0"/>
              <a:t>Asistí  en calidad de alcaldesa encargada al evento con aroma a cacao por el mes del </a:t>
            </a:r>
            <a:r>
              <a:rPr lang="es-EC" dirty="0" err="1" smtClean="0"/>
              <a:t>manabitismo</a:t>
            </a:r>
            <a:endParaRPr lang="en-US" dirty="0"/>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0376" y="1692180"/>
            <a:ext cx="6347178" cy="4499614"/>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206" y="1692180"/>
            <a:ext cx="5205292" cy="4499614"/>
          </a:xfrm>
          <a:prstGeom prst="rect">
            <a:avLst/>
          </a:prstGeom>
        </p:spPr>
      </p:pic>
    </p:spTree>
    <p:extLst>
      <p:ext uri="{BB962C8B-B14F-4D97-AF65-F5344CB8AC3E}">
        <p14:creationId xmlns:p14="http://schemas.microsoft.com/office/powerpoint/2010/main" val="1991710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222979" y="2597224"/>
            <a:ext cx="9603275" cy="1049235"/>
          </a:xfrm>
        </p:spPr>
        <p:txBody>
          <a:bodyPr>
            <a:normAutofit fontScale="90000"/>
          </a:bodyPr>
          <a:lstStyle/>
          <a:p>
            <a:pPr algn="ctr"/>
            <a:r>
              <a:rPr lang="en-US" cap="none" dirty="0">
                <a:ln w="0"/>
                <a:solidFill>
                  <a:schemeClr val="accent1"/>
                </a:solidFill>
                <a:effectLst>
                  <a:outerShdw blurRad="38100" dist="25400" dir="5400000" algn="ctr" rotWithShape="0">
                    <a:srgbClr val="6E747A">
                      <a:alpha val="43000"/>
                    </a:srgbClr>
                  </a:outerShdw>
                </a:effectLst>
              </a:rPr>
              <a:t>ACTIVIDADES DE GESTIÓN O AUTOGESTIÓN EN FORMA INDIVIDUAL</a:t>
            </a:r>
          </a:p>
        </p:txBody>
      </p:sp>
    </p:spTree>
    <p:extLst>
      <p:ext uri="{BB962C8B-B14F-4D97-AF65-F5344CB8AC3E}">
        <p14:creationId xmlns:p14="http://schemas.microsoft.com/office/powerpoint/2010/main" val="1881183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3568209" y="686414"/>
            <a:ext cx="9603275" cy="534963"/>
          </a:xfrm>
        </p:spPr>
        <p:txBody>
          <a:bodyPr/>
          <a:lstStyle/>
          <a:p>
            <a:pPr marL="0" indent="0">
              <a:buNone/>
            </a:pPr>
            <a:r>
              <a:rPr lang="es-EC" dirty="0"/>
              <a:t>Evento por el día del niño</a:t>
            </a:r>
            <a:endParaRPr lang="en-US" dirty="0"/>
          </a:p>
        </p:txBody>
      </p:sp>
      <p:pic>
        <p:nvPicPr>
          <p:cNvPr id="5" name="Imagen 4" descr="E:\09 de junio 2019\_DSC119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4170" y="1335132"/>
            <a:ext cx="9352870" cy="5026479"/>
          </a:xfrm>
          <a:prstGeom prst="rect">
            <a:avLst/>
          </a:prstGeom>
          <a:noFill/>
          <a:ln>
            <a:noFill/>
          </a:ln>
        </p:spPr>
      </p:pic>
    </p:spTree>
    <p:extLst>
      <p:ext uri="{BB962C8B-B14F-4D97-AF65-F5344CB8AC3E}">
        <p14:creationId xmlns:p14="http://schemas.microsoft.com/office/powerpoint/2010/main" val="3368461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984928" y="459915"/>
            <a:ext cx="10363826" cy="3424107"/>
          </a:xfrm>
        </p:spPr>
        <p:txBody>
          <a:bodyPr/>
          <a:lstStyle/>
          <a:p>
            <a:pPr marL="0" indent="0">
              <a:buNone/>
            </a:pPr>
            <a:r>
              <a:rPr lang="es-EC" b="1" dirty="0"/>
              <a:t>Eventos por los 79 años de Fundación de Flavio Alfaro</a:t>
            </a:r>
            <a:endParaRPr lang="en-US" dirty="0"/>
          </a:p>
        </p:txBody>
      </p:sp>
      <p:pic>
        <p:nvPicPr>
          <p:cNvPr id="4" name="Imagen 3" descr="E:\DSC_077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 y="1028563"/>
            <a:ext cx="5381897" cy="5137105"/>
          </a:xfrm>
          <a:prstGeom prst="rect">
            <a:avLst/>
          </a:prstGeom>
          <a:noFill/>
          <a:ln>
            <a:noFill/>
          </a:ln>
        </p:spPr>
      </p:pic>
      <p:pic>
        <p:nvPicPr>
          <p:cNvPr id="5" name="Imagen 4" descr="E:\Verbenaa\IMG-20190914-WA0067.jpg"/>
          <p:cNvPicPr/>
          <p:nvPr/>
        </p:nvPicPr>
        <p:blipFill>
          <a:blip r:embed="rId3">
            <a:extLst>
              <a:ext uri="{28A0092B-C50C-407E-A947-70E740481C1C}">
                <a14:useLocalDpi xmlns:a14="http://schemas.microsoft.com/office/drawing/2010/main" val="0"/>
              </a:ext>
            </a:extLst>
          </a:blip>
          <a:srcRect/>
          <a:stretch>
            <a:fillRect/>
          </a:stretch>
        </p:blipFill>
        <p:spPr bwMode="auto">
          <a:xfrm>
            <a:off x="5824446" y="1028564"/>
            <a:ext cx="5611495" cy="5137105"/>
          </a:xfrm>
          <a:prstGeom prst="rect">
            <a:avLst/>
          </a:prstGeom>
          <a:noFill/>
          <a:ln>
            <a:noFill/>
          </a:ln>
        </p:spPr>
      </p:pic>
    </p:spTree>
    <p:extLst>
      <p:ext uri="{BB962C8B-B14F-4D97-AF65-F5344CB8AC3E}">
        <p14:creationId xmlns:p14="http://schemas.microsoft.com/office/powerpoint/2010/main" val="1663984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E:\editar fundacion\IMG-20190915-WA0181.jpg"/>
          <p:cNvPicPr/>
          <p:nvPr/>
        </p:nvPicPr>
        <p:blipFill>
          <a:blip r:embed="rId2">
            <a:extLst>
              <a:ext uri="{28A0092B-C50C-407E-A947-70E740481C1C}">
                <a14:useLocalDpi xmlns:a14="http://schemas.microsoft.com/office/drawing/2010/main" val="0"/>
              </a:ext>
            </a:extLst>
          </a:blip>
          <a:srcRect/>
          <a:stretch>
            <a:fillRect/>
          </a:stretch>
        </p:blipFill>
        <p:spPr bwMode="auto">
          <a:xfrm>
            <a:off x="272415" y="1267097"/>
            <a:ext cx="5612130" cy="4689565"/>
          </a:xfrm>
          <a:prstGeom prst="rect">
            <a:avLst/>
          </a:prstGeom>
          <a:noFill/>
          <a:ln>
            <a:noFill/>
          </a:ln>
        </p:spPr>
      </p:pic>
      <p:pic>
        <p:nvPicPr>
          <p:cNvPr id="5" name="Imagen 4" descr="E:\feria Simone\DSC_046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7644" y="1267097"/>
            <a:ext cx="5610860" cy="4689565"/>
          </a:xfrm>
          <a:prstGeom prst="rect">
            <a:avLst/>
          </a:prstGeom>
          <a:noFill/>
          <a:ln>
            <a:noFill/>
          </a:ln>
        </p:spPr>
      </p:pic>
    </p:spTree>
    <p:extLst>
      <p:ext uri="{BB962C8B-B14F-4D97-AF65-F5344CB8AC3E}">
        <p14:creationId xmlns:p14="http://schemas.microsoft.com/office/powerpoint/2010/main" val="3828455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74" y="0"/>
            <a:ext cx="5143500" cy="603504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198" y="0"/>
            <a:ext cx="5143500" cy="6035040"/>
          </a:xfrm>
          <a:prstGeom prst="rect">
            <a:avLst/>
          </a:prstGeom>
        </p:spPr>
      </p:pic>
    </p:spTree>
    <p:extLst>
      <p:ext uri="{BB962C8B-B14F-4D97-AF65-F5344CB8AC3E}">
        <p14:creationId xmlns:p14="http://schemas.microsoft.com/office/powerpoint/2010/main" val="4170109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E:\23 sep\DSC_090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557" y="1098542"/>
            <a:ext cx="5612130" cy="5184691"/>
          </a:xfrm>
          <a:prstGeom prst="rect">
            <a:avLst/>
          </a:prstGeom>
          <a:noFill/>
          <a:ln>
            <a:noFill/>
          </a:ln>
        </p:spPr>
      </p:pic>
      <p:pic>
        <p:nvPicPr>
          <p:cNvPr id="5" name="Marcador de contenido 4" descr="E:\informes\noche del ayer\_DSC7541.JPG"/>
          <p:cNvPicPr>
            <a:picLocks noGrp="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6361612" y="1098542"/>
            <a:ext cx="5320086" cy="5184691"/>
          </a:xfrm>
          <a:prstGeom prst="rect">
            <a:avLst/>
          </a:prstGeom>
          <a:noFill/>
          <a:ln>
            <a:noFill/>
          </a:ln>
        </p:spPr>
      </p:pic>
    </p:spTree>
    <p:extLst>
      <p:ext uri="{BB962C8B-B14F-4D97-AF65-F5344CB8AC3E}">
        <p14:creationId xmlns:p14="http://schemas.microsoft.com/office/powerpoint/2010/main" val="2625809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2928359" y="489513"/>
            <a:ext cx="9603275" cy="462773"/>
          </a:xfrm>
        </p:spPr>
        <p:txBody>
          <a:bodyPr/>
          <a:lstStyle/>
          <a:p>
            <a:pPr marL="0" indent="0">
              <a:buNone/>
            </a:pPr>
            <a:r>
              <a:rPr lang="es-EC" dirty="0" smtClean="0"/>
              <a:t>Agasajo </a:t>
            </a:r>
            <a:r>
              <a:rPr lang="es-EC" dirty="0"/>
              <a:t>trabajadores del GAD Municipal</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3377" y="1221033"/>
            <a:ext cx="8316622" cy="4733688"/>
          </a:xfrm>
          <a:prstGeom prst="rect">
            <a:avLst/>
          </a:prstGeom>
          <a:ln>
            <a:noFill/>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val="3942946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2050" name="Picture 2" descr="Muchas Gracias ilustración del vector. Ilustración de tarjeta - 860745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979" y="718456"/>
            <a:ext cx="10686042" cy="592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09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Gota</Template>
  <TotalTime>2927</TotalTime>
  <Words>574</Words>
  <Application>Microsoft Office PowerPoint</Application>
  <PresentationFormat>Panorámica</PresentationFormat>
  <Paragraphs>63</Paragraphs>
  <Slides>27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vt:i4>
      </vt:variant>
    </vt:vector>
  </HeadingPairs>
  <TitlesOfParts>
    <vt:vector size="35" baseType="lpstr">
      <vt:lpstr>Adobe Garamond Pro Bold</vt:lpstr>
      <vt:lpstr>Arial</vt:lpstr>
      <vt:lpstr>Arial Narrow</vt:lpstr>
      <vt:lpstr>Calibri</vt:lpstr>
      <vt:lpstr>Symbol</vt:lpstr>
      <vt:lpstr>Times New Roman</vt:lpstr>
      <vt:lpstr>Tw Cen MT</vt:lpstr>
      <vt:lpstr>Gota</vt:lpstr>
      <vt:lpstr> DE MAYO A DICIEMBRE DE 2019 </vt:lpstr>
      <vt:lpstr>Presentación de PowerPoint</vt:lpstr>
      <vt:lpstr>ART. 58 DEL COOTAD</vt:lpstr>
      <vt:lpstr>Presentación de PowerPoint</vt:lpstr>
      <vt:lpstr>Presentación de PowerPoint</vt:lpstr>
      <vt:lpstr>Presentación de PowerPoint</vt:lpstr>
      <vt:lpstr>Minga de limpieza</vt:lpstr>
      <vt:lpstr>Presentación de PowerPoint</vt:lpstr>
      <vt:lpstr>Presentación de PowerPoint</vt:lpstr>
      <vt:lpstr>Presentación de PowerPoint</vt:lpstr>
      <vt:lpstr>Desde el mes de mayo hasta diciembre del 2020 se realizó lo siguiente:</vt:lpstr>
      <vt:lpstr>COMISIONES 2019</vt:lpstr>
      <vt:lpstr>Presentación de PowerPoint</vt:lpstr>
      <vt:lpstr>Presentación de PowerPoint</vt:lpstr>
      <vt:lpstr>DELEGACIONES REALIZADAS A NIVEL LOCAL, PROVINCIAL, NACIONAL E INTERNACIONAL DURANTE EL AÑO 2019</vt:lpstr>
      <vt:lpstr>Invitación por parte de la AME para capacitación efectuada el 26 de julio de 2019</vt:lpstr>
      <vt:lpstr>DELEGADA A SESIÓN DEL GOBIERNO PROVINCIAL DE MANABÍ EN LA CIUDAD DE PORTOVIEJO</vt:lpstr>
      <vt:lpstr>Invitación al evento “Mesa Nacional de Movilidad Humana” en la Uleam - Manta</vt:lpstr>
      <vt:lpstr>Asistí  en calidad de alcaldesa encargada al evento con aroma a cacao por el mes del manabitismo</vt:lpstr>
      <vt:lpstr>ACTIVIDADES DE GESTIÓN O AUTOGESTIÓN EN FORMA INDIVIDUAL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frase</dc:title>
  <dc:creator>SDLG</dc:creator>
  <cp:lastModifiedBy>SDLG</cp:lastModifiedBy>
  <cp:revision>37</cp:revision>
  <cp:lastPrinted>2020-09-30T13:23:10Z</cp:lastPrinted>
  <dcterms:created xsi:type="dcterms:W3CDTF">2020-09-07T20:41:22Z</dcterms:created>
  <dcterms:modified xsi:type="dcterms:W3CDTF">2020-09-30T14:29:58Z</dcterms:modified>
</cp:coreProperties>
</file>