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40" r:id="rId2"/>
    <p:sldId id="323" r:id="rId3"/>
    <p:sldId id="312" r:id="rId4"/>
    <p:sldId id="325" r:id="rId5"/>
    <p:sldId id="326" r:id="rId6"/>
    <p:sldId id="327" r:id="rId7"/>
    <p:sldId id="353" r:id="rId8"/>
    <p:sldId id="350" r:id="rId9"/>
    <p:sldId id="342" r:id="rId10"/>
    <p:sldId id="329" r:id="rId11"/>
    <p:sldId id="346" r:id="rId12"/>
    <p:sldId id="338" r:id="rId13"/>
    <p:sldId id="343" r:id="rId14"/>
    <p:sldId id="328" r:id="rId15"/>
    <p:sldId id="332" r:id="rId16"/>
    <p:sldId id="345" r:id="rId17"/>
    <p:sldId id="344" r:id="rId18"/>
    <p:sldId id="313" r:id="rId19"/>
    <p:sldId id="333" r:id="rId20"/>
    <p:sldId id="330" r:id="rId21"/>
    <p:sldId id="335" r:id="rId22"/>
    <p:sldId id="315" r:id="rId23"/>
    <p:sldId id="355" r:id="rId24"/>
    <p:sldId id="356" r:id="rId25"/>
    <p:sldId id="357" r:id="rId26"/>
    <p:sldId id="358" r:id="rId27"/>
    <p:sldId id="359" r:id="rId28"/>
    <p:sldId id="360" r:id="rId29"/>
    <p:sldId id="319" r:id="rId30"/>
  </p:sldIdLst>
  <p:sldSz cx="9144000" cy="5143500" type="screen16x9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7D33"/>
    <a:srgbClr val="5A702E"/>
    <a:srgbClr val="F8A45E"/>
    <a:srgbClr val="9069F1"/>
    <a:srgbClr val="FFFF75"/>
    <a:srgbClr val="FA7AE2"/>
    <a:srgbClr val="97FFFF"/>
    <a:srgbClr val="00B4B0"/>
    <a:srgbClr val="FF8C19"/>
    <a:srgbClr val="FA4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71" autoAdjust="0"/>
  </p:normalViewPr>
  <p:slideViewPr>
    <p:cSldViewPr snapToGrid="0" snapToObjects="1">
      <p:cViewPr varScale="1">
        <p:scale>
          <a:sx n="87" d="100"/>
          <a:sy n="87" d="100"/>
        </p:scale>
        <p:origin x="768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9F3E7-3C02-4C05-933E-35099C7D7C0F}" type="datetimeFigureOut">
              <a:rPr lang="es-EC" smtClean="0"/>
              <a:pPr/>
              <a:t>07/10/2020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CFA59-AE58-4156-88E2-7824BAAA6754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06897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896A8-480E-4D49-B63B-29542EDB67FA}" type="datetimeFigureOut">
              <a:rPr lang="es-EC" smtClean="0"/>
              <a:pPr/>
              <a:t>07/10/2020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9278F-5234-4389-B2C0-37339C5EDC46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316645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9278F-5234-4389-B2C0-37339C5EDC46}" type="slidenum">
              <a:rPr lang="es-EC" smtClean="0"/>
              <a:pPr/>
              <a:t>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3376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A062-4E32-4E26-BDA2-698BD0125290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2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9F0E-B151-482F-A9A2-E4B0EF68B5ED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64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5DAA-DAE5-457B-88B4-AE52D7D8393E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8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5B84-D368-41B0-9415-FCE4A2D30802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3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F099-5B6D-4219-B601-DED6258F8717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5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1F46-A121-412B-BFCD-F6124B6DC548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8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3663-B32A-4390-88BF-BD7DC5592BE5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09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7C38-92B7-4837-82FC-4B33F2212FE6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93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D9B1-1635-494F-9B74-BF38CEB748BB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41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9BE35-6797-432E-A33F-088500833D85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2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DDB-C2A8-40FF-9CED-323DEA19FC1A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E7A4-6828-4E01-926E-FB66123B03A9}" type="datetime1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2DBB0-6300-B748-86A7-9893FC6683D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1 Imagen" descr="escudo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4" r="20920"/>
          <a:stretch>
            <a:fillRect/>
          </a:stretch>
        </p:blipFill>
        <p:spPr bwMode="auto">
          <a:xfrm>
            <a:off x="655578" y="591898"/>
            <a:ext cx="995806" cy="935097"/>
          </a:xfrm>
          <a:prstGeom prst="roundRect">
            <a:avLst>
              <a:gd name="adj" fmla="val 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1" descr="PATRONATO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75" y="561365"/>
            <a:ext cx="995806" cy="935097"/>
          </a:xfrm>
          <a:prstGeom prst="roundRect">
            <a:avLst>
              <a:gd name="adj" fmla="val 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CFEF0"/>
              </a:clrFrom>
              <a:clrTo>
                <a:srgbClr val="FCFE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" t="30201" r="5571" b="34030"/>
          <a:stretch/>
        </p:blipFill>
        <p:spPr>
          <a:xfrm>
            <a:off x="1167788" y="1407720"/>
            <a:ext cx="6808424" cy="224448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651384" y="561365"/>
            <a:ext cx="5841231" cy="893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ES_tradnl" sz="1200" b="1" dirty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UNIDAD TÉCNICA ESPECIALIZADA DE ATENCIÓN A PERSONAS Y </a:t>
            </a:r>
            <a:r>
              <a:rPr lang="es-ES_tradnl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           GRUPOS </a:t>
            </a:r>
            <a:r>
              <a:rPr lang="es-ES_tradnl" sz="1200" b="1" dirty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DE ATENCIÓN PRIORITARIA ADSCRITA </a:t>
            </a:r>
            <a:r>
              <a:rPr lang="es-EC" sz="1200" b="1" dirty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AL </a:t>
            </a:r>
            <a:r>
              <a:rPr lang="es-ES_tradnl" sz="1200" b="1" dirty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GOBIERNO AUTÓNOMO</a:t>
            </a:r>
            <a:r>
              <a:rPr lang="es-ES_tradnl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200" b="1" dirty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DESCENTRALIZADO MUNICIPAL DEL CANTÓN FLAVIO ALFARO</a:t>
            </a:r>
            <a:endParaRPr lang="es-EC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825826" y="3623365"/>
            <a:ext cx="349234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EC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Ing. Jaminton Intriago Alcívar</a:t>
            </a:r>
            <a:endParaRPr lang="es-EC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825826" y="3877281"/>
            <a:ext cx="349234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EC" dirty="0" smtClean="0">
                <a:latin typeface="Agency FB" panose="020B05030202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ALCALDE DE FLAVIO ALFARO</a:t>
            </a:r>
            <a:endParaRPr lang="es-EC" sz="1000" dirty="0">
              <a:effectLst/>
              <a:latin typeface="Agency FB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1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12704" y="1124407"/>
            <a:ext cx="69185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acuerdo a la Constitución de la República del Ecuador, el Estado debe garantizar que se alcance el buen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vivir en las y los ciudadanos.  </a:t>
            </a:r>
          </a:p>
          <a:p>
            <a:pPr algn="just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por tal motivo que, de acuerdo a la ordenanza de creación de la Unidad Técnica Especializada de Atención a las Personas y Grupos de Atención Prioritaria Adscrita al Gobierno Autónomo Descentralizado Municipal del Cantón Flavio Alfaro, busca cumplir con la misión institucional de prestar los servicios técnicos y especializados a las personas y grupos de atención prioritaria de acuerdo a la ley y sus reglamentos. </a:t>
            </a:r>
          </a:p>
        </p:txBody>
      </p:sp>
    </p:spTree>
    <p:extLst>
      <p:ext uri="{BB962C8B-B14F-4D97-AF65-F5344CB8AC3E}">
        <p14:creationId xmlns:p14="http://schemas.microsoft.com/office/powerpoint/2010/main" val="18422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79653" y="1316712"/>
            <a:ext cx="698469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UTEAPYGAP-C.F.A es una institución que tiene como misión contribuir al mejoramiento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calidad de vida de personas y grupos de atención prioritaria, mediante la intervención social directa e indirecta en gestión de programas, proyectos y actividades equitativas, inclusivas, sostenibles y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solidarias, mediante las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facultades otorgadas por el GADM del Cantón Flavio Alfaro, para que cumpla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 funciones,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criterios de calidad, eficacia, eficiencia y lucidez, observando los principios de solidaridad, universalidad, regularidad, continuidad, interculturalidad y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equidad</a:t>
            </a:r>
            <a:r>
              <a:rPr lang="es-EC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4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00839" y="1623753"/>
            <a:ext cx="66321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C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UTEAPYGAP-C.F.A persigue ser una institución pionera en servicio social </a:t>
            </a:r>
            <a:r>
              <a:rPr lang="es-EC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calidez, </a:t>
            </a:r>
            <a:r>
              <a:rPr lang="es-EC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eficiencia, </a:t>
            </a:r>
            <a:r>
              <a:rPr lang="es-EC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solidaridad </a:t>
            </a:r>
            <a:r>
              <a:rPr lang="es-EC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inclusiva, con talento humano comprometido en asistencia a personas y grupos de atención prioritaria del Cantón Flavio Alfaro.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01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305498" y="1653661"/>
            <a:ext cx="65330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dirty="0"/>
              <a:t>Apoyar y asistir de manera especializada a las personas y grupos de atención prioritaria, en especial a niños, niñas, adolescentes y adultos mayores del Cantón Flavio Alfaro.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dirty="0"/>
              <a:t>Mejorar la gestión en la prestación de servicios sociales con un equipo de labor idóneo.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dirty="0"/>
              <a:t>Generar recursos para la ejecución y sostenibilidad de proyectos sociales en el Cantón.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dirty="0"/>
              <a:t>Propender a la ciudadanía de Flavio Alfaro a un posicionamiento de acción social en “atención a personas y grupos prioritarios.”</a:t>
            </a:r>
          </a:p>
        </p:txBody>
      </p:sp>
    </p:spTree>
    <p:extLst>
      <p:ext uri="{BB962C8B-B14F-4D97-AF65-F5344CB8AC3E}">
        <p14:creationId xmlns:p14="http://schemas.microsoft.com/office/powerpoint/2010/main" val="37484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07225"/>
              </p:ext>
            </p:extLst>
          </p:nvPr>
        </p:nvGraphicFramePr>
        <p:xfrm>
          <a:off x="1034448" y="1713307"/>
          <a:ext cx="2568068" cy="1708565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2568068">
                  <a:extLst>
                    <a:ext uri="{9D8B030D-6E8A-4147-A177-3AD203B41FA5}">
                      <a16:colId xmlns:a16="http://schemas.microsoft.com/office/drawing/2014/main" val="1538591345"/>
                    </a:ext>
                  </a:extLst>
                </a:gridCol>
              </a:tblGrid>
              <a:tr h="794165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Ingresos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de la UTEAPYGAP-C.F.A                del 2019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4018948"/>
                  </a:ext>
                </a:extLst>
              </a:tr>
              <a:tr h="79416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b="1" dirty="0" smtClean="0">
                          <a:solidFill>
                            <a:schemeClr val="tx1"/>
                          </a:solidFill>
                        </a:rPr>
                        <a:t>$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105.666,65</a:t>
                      </a:r>
                      <a:r>
                        <a:rPr lang="es-EC" sz="180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C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5225042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280415"/>
              </p:ext>
            </p:extLst>
          </p:nvPr>
        </p:nvGraphicFramePr>
        <p:xfrm>
          <a:off x="5547692" y="1718854"/>
          <a:ext cx="2568068" cy="1705791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568068">
                  <a:extLst>
                    <a:ext uri="{9D8B030D-6E8A-4147-A177-3AD203B41FA5}">
                      <a16:colId xmlns:a16="http://schemas.microsoft.com/office/drawing/2014/main" val="1538591345"/>
                    </a:ext>
                  </a:extLst>
                </a:gridCol>
              </a:tblGrid>
              <a:tr h="791391">
                <a:tc>
                  <a:txBody>
                    <a:bodyPr/>
                    <a:lstStyle/>
                    <a:p>
                      <a:pPr algn="ctr"/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Egresos de la                        UTEAPYGAP-C.F.A               del 2019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4018948"/>
                  </a:ext>
                </a:extLst>
              </a:tr>
              <a:tr h="7913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b="1" dirty="0" smtClean="0">
                          <a:solidFill>
                            <a:schemeClr val="tx1"/>
                          </a:solidFill>
                        </a:rPr>
                        <a:t>$  109.740,39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7466279"/>
                  </a:ext>
                </a:extLst>
              </a:tr>
            </a:tbl>
          </a:graphicData>
        </a:graphic>
      </p:graphicFrame>
      <p:pic>
        <p:nvPicPr>
          <p:cNvPr id="6" name="Imagen 1" descr="PATRONAT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191" y="1718854"/>
            <a:ext cx="1816535" cy="1705791"/>
          </a:xfrm>
          <a:prstGeom prst="roundRect">
            <a:avLst>
              <a:gd name="adj" fmla="val 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3425703" y="572877"/>
            <a:ext cx="2291509" cy="83099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DETALLES ECONÓMICOS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24348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687389" y="819074"/>
            <a:ext cx="1886841" cy="941773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dirty="0"/>
              <a:t>Rol de Servidores Públicos de la UTEAPYGAP-C.F.A</a:t>
            </a:r>
          </a:p>
          <a:p>
            <a:pPr algn="ctr"/>
            <a:endParaRPr lang="es-EC" sz="1400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1409222" y="1486599"/>
            <a:ext cx="1305995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1"/>
                </a:solidFill>
              </a:rPr>
              <a:t>$</a:t>
            </a:r>
            <a:r>
              <a:rPr lang="es-EC" b="1" dirty="0" smtClean="0">
                <a:solidFill>
                  <a:schemeClr val="bg1"/>
                </a:solidFill>
              </a:rPr>
              <a:t>62.442,62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6068906" y="2007681"/>
            <a:ext cx="2066738" cy="1036461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dirty="0"/>
              <a:t>Servicios de Capacitación de talleres a la ciudadanía</a:t>
            </a:r>
          </a:p>
          <a:p>
            <a:pPr algn="ctr"/>
            <a:endParaRPr lang="es-EC" sz="16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6925951" y="2807588"/>
            <a:ext cx="1314847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$ 3.312,00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6068906" y="814500"/>
            <a:ext cx="2066738" cy="941773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/>
              <a:t>Mantenimiento del sistema </a:t>
            </a:r>
            <a:r>
              <a:rPr lang="es-EC" sz="1600" dirty="0" err="1"/>
              <a:t>Olympo</a:t>
            </a:r>
            <a:r>
              <a:rPr lang="es-EC" sz="1600" dirty="0"/>
              <a:t> </a:t>
            </a:r>
          </a:p>
          <a:p>
            <a:pPr algn="ctr"/>
            <a:endParaRPr lang="es-EC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6930705" y="1486600"/>
            <a:ext cx="1310093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$ 213,36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687389" y="1983792"/>
            <a:ext cx="1886841" cy="1036462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/>
              <a:t>Comisiones </a:t>
            </a:r>
            <a:r>
              <a:rPr lang="es-EC" sz="1600" dirty="0" smtClean="0"/>
              <a:t>Bancarias</a:t>
            </a:r>
          </a:p>
          <a:p>
            <a:pPr algn="ctr"/>
            <a:endParaRPr lang="es-EC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409221" y="2830002"/>
            <a:ext cx="1305995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$ 44,00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2921658" y="1983792"/>
            <a:ext cx="2810206" cy="1036462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dirty="0"/>
              <a:t>Servicios Alimenticios </a:t>
            </a:r>
            <a:r>
              <a:rPr lang="es-EC" sz="1400" dirty="0" smtClean="0"/>
              <a:t>en </a:t>
            </a:r>
            <a:r>
              <a:rPr lang="es-EC" sz="1400" dirty="0"/>
              <a:t>convención con el centro de </a:t>
            </a:r>
            <a:r>
              <a:rPr lang="es-EC" sz="1400" dirty="0" smtClean="0"/>
              <a:t>Salud, </a:t>
            </a:r>
            <a:r>
              <a:rPr lang="es-EC" sz="1400" dirty="0"/>
              <a:t>para compartir en </a:t>
            </a:r>
            <a:r>
              <a:rPr lang="es-EC" sz="1400" dirty="0" smtClean="0"/>
              <a:t>eventos, de los </a:t>
            </a:r>
            <a:r>
              <a:rPr lang="es-EC" sz="1400" dirty="0"/>
              <a:t>grupos </a:t>
            </a:r>
            <a:r>
              <a:rPr lang="es-EC" sz="1400" dirty="0" smtClean="0"/>
              <a:t>de atención vulnerables</a:t>
            </a:r>
            <a:r>
              <a:rPr lang="es-EC" sz="1400" dirty="0"/>
              <a:t>.</a:t>
            </a:r>
          </a:p>
          <a:p>
            <a:pPr algn="ctr"/>
            <a:endParaRPr lang="es-EC" sz="1400" dirty="0"/>
          </a:p>
        </p:txBody>
      </p:sp>
      <p:sp>
        <p:nvSpPr>
          <p:cNvPr id="27" name="Rectángulo redondeado 26"/>
          <p:cNvSpPr/>
          <p:nvPr/>
        </p:nvSpPr>
        <p:spPr>
          <a:xfrm>
            <a:off x="4499894" y="2807588"/>
            <a:ext cx="1304977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$ 3.338,74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2979252" y="814499"/>
            <a:ext cx="2684632" cy="941773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dirty="0"/>
              <a:t>Alquiler de vehículo para las diferentes salidas a comunidades o entrega de ayuda </a:t>
            </a:r>
            <a:r>
              <a:rPr lang="es-EC" sz="1400" dirty="0" smtClean="0"/>
              <a:t>técnicas</a:t>
            </a:r>
          </a:p>
          <a:p>
            <a:pPr algn="ctr"/>
            <a:r>
              <a:rPr lang="es-EC" sz="1400" dirty="0" smtClean="0"/>
              <a:t> </a:t>
            </a:r>
            <a:endParaRPr lang="es-EC" sz="1400" dirty="0"/>
          </a:p>
        </p:txBody>
      </p:sp>
      <p:sp>
        <p:nvSpPr>
          <p:cNvPr id="29" name="Rectángulo redondeado 28"/>
          <p:cNvSpPr/>
          <p:nvPr/>
        </p:nvSpPr>
        <p:spPr>
          <a:xfrm>
            <a:off x="4496098" y="1486902"/>
            <a:ext cx="1308773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$ 14.699,00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687389" y="3281738"/>
            <a:ext cx="1886840" cy="941773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sz="1600" dirty="0" smtClean="0"/>
              <a:t>Insumos </a:t>
            </a:r>
            <a:r>
              <a:rPr lang="es-EC" sz="1600" dirty="0"/>
              <a:t>para el área de Fisioterapia</a:t>
            </a:r>
          </a:p>
          <a:p>
            <a:pPr algn="ctr"/>
            <a:endParaRPr lang="es-EC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1409221" y="4097495"/>
            <a:ext cx="1305996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$ 1.305,36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2979252" y="3271662"/>
            <a:ext cx="2684632" cy="1028381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dirty="0" smtClean="0"/>
              <a:t>Compra </a:t>
            </a:r>
            <a:r>
              <a:rPr lang="es-EC" sz="1400" dirty="0"/>
              <a:t>de Ayudas Técnicas (Silla de Ruedas, caminadores, silla de baño, muletas, </a:t>
            </a:r>
            <a:r>
              <a:rPr lang="es-EC" sz="1400" dirty="0" smtClean="0"/>
              <a:t>bastones y pañales</a:t>
            </a:r>
            <a:r>
              <a:rPr lang="es-EC" sz="1400" dirty="0"/>
              <a:t>)</a:t>
            </a:r>
          </a:p>
          <a:p>
            <a:pPr algn="ctr"/>
            <a:endParaRPr lang="es-EC" sz="1400" dirty="0"/>
          </a:p>
        </p:txBody>
      </p:sp>
      <p:sp>
        <p:nvSpPr>
          <p:cNvPr id="33" name="Rectángulo redondeado 32"/>
          <p:cNvSpPr/>
          <p:nvPr/>
        </p:nvSpPr>
        <p:spPr>
          <a:xfrm>
            <a:off x="4490024" y="4097495"/>
            <a:ext cx="1304977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$ 12.004,00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6068906" y="3301327"/>
            <a:ext cx="2071491" cy="941773"/>
          </a:xfrm>
          <a:prstGeom prst="roundRect">
            <a:avLst>
              <a:gd name="adj" fmla="val 8410"/>
            </a:avLst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/>
              <a:t>Cuenta por pagar del 2018</a:t>
            </a:r>
          </a:p>
          <a:p>
            <a:pPr algn="ctr"/>
            <a:endParaRPr lang="es-EC" sz="1600" dirty="0"/>
          </a:p>
        </p:txBody>
      </p:sp>
      <p:sp>
        <p:nvSpPr>
          <p:cNvPr id="35" name="Rectángulo redondeado 34"/>
          <p:cNvSpPr/>
          <p:nvPr/>
        </p:nvSpPr>
        <p:spPr>
          <a:xfrm>
            <a:off x="6825551" y="4097494"/>
            <a:ext cx="1314847" cy="338039"/>
          </a:xfrm>
          <a:prstGeom prst="roundRect">
            <a:avLst>
              <a:gd name="adj" fmla="val 8410"/>
            </a:avLst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C" b="1" dirty="0">
                <a:solidFill>
                  <a:schemeClr val="bg1"/>
                </a:solidFill>
              </a:rPr>
              <a:t>$ 12.279,64</a:t>
            </a:r>
          </a:p>
        </p:txBody>
      </p:sp>
      <p:graphicFrame>
        <p:nvGraphicFramePr>
          <p:cNvPr id="36" name="Tab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538805"/>
              </p:ext>
            </p:extLst>
          </p:nvPr>
        </p:nvGraphicFramePr>
        <p:xfrm>
          <a:off x="6068906" y="-4890"/>
          <a:ext cx="2066738" cy="640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66738">
                  <a:extLst>
                    <a:ext uri="{9D8B030D-6E8A-4147-A177-3AD203B41FA5}">
                      <a16:colId xmlns:a16="http://schemas.microsoft.com/office/drawing/2014/main" val="1538591345"/>
                    </a:ext>
                  </a:extLst>
                </a:gridCol>
              </a:tblGrid>
              <a:tr h="44271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baseline="0" dirty="0" smtClean="0"/>
                        <a:t>DETALLES DE LOS EGRESOS DEL 2019</a:t>
                      </a:r>
                      <a:endParaRPr lang="es-EC" sz="18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018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1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54227" y="1569938"/>
            <a:ext cx="6103344" cy="1941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Donación de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ayudas técnicas a personas con discapacidad, enfermedades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crónicas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adultos mayores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Cantón Flavio Alfaro: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illas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Ruedas(25), Sillas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Baño(8), Andadores(14), Muletas(16), Bastones(18)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Pañales(52).</a:t>
            </a:r>
          </a:p>
          <a:p>
            <a:pPr lvl="0"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133 ayudas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técnicas durante el año 2019.</a:t>
            </a:r>
            <a:endParaRPr lang="es-EC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9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n 4" descr="C:\Users\JORGE\Downloads\WhatsApp Image 2020-01-10 at 08.54.30 (1).jpe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6"/>
          <a:stretch/>
        </p:blipFill>
        <p:spPr bwMode="auto">
          <a:xfrm>
            <a:off x="863403" y="847447"/>
            <a:ext cx="3007605" cy="2992106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 descr="C:\Users\JORGE\Downloads\WhatsApp Image 2020-01-10 at 16.20.17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773" y="847447"/>
            <a:ext cx="3007605" cy="2992106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13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4" t="10975" r="4518" b="7947"/>
          <a:stretch/>
        </p:blipFill>
        <p:spPr>
          <a:xfrm>
            <a:off x="892366" y="852287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 descr="C:\Users\JORGE\Downloads\WhatsApp Image 2020-01-10 at 08.54.31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471" y="852287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686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81768" y="1493433"/>
            <a:ext cx="6015209" cy="242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Brigadas de atención médica en; Medicina General, Odontología, Fisioterapia, Psicología Clínica y campañas de vacunación en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coordinación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el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Salud del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Cantón Flavio Alfaro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profesionales de la UTEAPYGAP-C.F.A.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visitaron alrededor de 60 comunidades y se beneficiaron cerca de 6.100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personas, que comprende;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niños, adolescentes, adultos y adultos mayores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7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r="6159"/>
          <a:stretch/>
        </p:blipFill>
        <p:spPr>
          <a:xfrm>
            <a:off x="892366" y="863304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0"/>
          <a:stretch/>
        </p:blipFill>
        <p:spPr>
          <a:xfrm>
            <a:off x="4891489" y="863304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96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 r="9871"/>
          <a:stretch/>
        </p:blipFill>
        <p:spPr>
          <a:xfrm>
            <a:off x="903384" y="863304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8" t="7652"/>
          <a:stretch/>
        </p:blipFill>
        <p:spPr>
          <a:xfrm>
            <a:off x="4924539" y="863304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6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487277" y="1580955"/>
            <a:ext cx="6004193" cy="1787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Atención de servicios de Fisioterapia en las instalaciones de la UTEAPYGAP-C.F.A. y en brigadas médicas en comunidades rurales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cantón Flavio Alfaro. 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 brindado cerca de 3.700 atenciones a lo largo del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año 2019.</a:t>
            </a:r>
            <a:endParaRPr lang="es-EC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6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n 3" descr="F:\WhatsApp Image 2019-08-07 at 09.34.40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83" y="874322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C:\Users\User\AppData\Local\Microsoft\Windows\Temporary Internet Files\Content.Word\20191129_10354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/>
          <a:stretch/>
        </p:blipFill>
        <p:spPr bwMode="auto">
          <a:xfrm>
            <a:off x="4913523" y="874322"/>
            <a:ext cx="3007605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876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98294" y="1616742"/>
            <a:ext cx="6015210" cy="2410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Atención de servicios de Psicología Clínica en las instalaciones de la UTEAPYGAP-C.F.A, en brigadas médicas en comunidades rurales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cantón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Flavio Alfaro y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convenio con el Circuito C19 de Educación que comprende la Unidad Educativa Raymundo Aveiga Moreira del siglo XXI y sus escuelas enlazadas de la parroquia Zapallo del cantón Flavio Alfaro. </a:t>
            </a:r>
            <a:endParaRPr lang="es-E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 brindado aproximadamente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2.550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atenciones.</a:t>
            </a:r>
            <a:endParaRPr lang="es-EC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80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n 3" descr="C:\Users\JORGE\Downloads\WhatsApp Image 2019-08-06 at 17.41.35.jpe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9" r="17583"/>
          <a:stretch/>
        </p:blipFill>
        <p:spPr bwMode="auto">
          <a:xfrm>
            <a:off x="4924539" y="874322"/>
            <a:ext cx="3007606" cy="29841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 descr="C:\Users\JORGE\Downloads\WhatsApp Image 2019-10-01 at 17.10.32.jpe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4" t="22785" r="28694"/>
          <a:stretch/>
        </p:blipFill>
        <p:spPr bwMode="auto">
          <a:xfrm>
            <a:off x="914399" y="874322"/>
            <a:ext cx="3007606" cy="2984194"/>
          </a:xfrm>
          <a:prstGeom prst="rect">
            <a:avLst/>
          </a:prstGeom>
          <a:ln w="381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122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2878" y="1448365"/>
            <a:ext cx="39770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Firma del proyecto con el Concejo Provincial de Manabí, para el equipamiento del área de fisioterapia donde busca beneficiar adultos mayores, personas con discapacidad y comunidad en general del cantón Flavio Alfaro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C:\Users\JORGE\Downloads\WhatsApp Image 2019-12-12 at 09.31.06 (1)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/>
          <a:stretch/>
        </p:blipFill>
        <p:spPr bwMode="auto">
          <a:xfrm>
            <a:off x="4682168" y="1448365"/>
            <a:ext cx="3393196" cy="224676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88171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12484" y="758077"/>
            <a:ext cx="4919032" cy="923330"/>
          </a:xfrm>
          <a:prstGeom prst="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PREGUNTAS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pic>
        <p:nvPicPr>
          <p:cNvPr id="6" name="Imagen 1" descr="PATRONAT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647" y="1838579"/>
            <a:ext cx="2042706" cy="1918173"/>
          </a:xfrm>
          <a:prstGeom prst="roundRect">
            <a:avLst>
              <a:gd name="adj" fmla="val 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51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6091" y="758077"/>
            <a:ext cx="1553379" cy="102155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P-1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19470" y="1779633"/>
            <a:ext cx="5078776" cy="173664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EC" sz="3200" b="1" dirty="0"/>
              <a:t>Por qué no se dota de un lugar más amplio para las terapias de discapacidad</a:t>
            </a:r>
            <a:r>
              <a:rPr lang="es-EC" sz="3200" b="1" dirty="0" smtClean="0"/>
              <a:t>.?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415796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6091" y="758077"/>
            <a:ext cx="1553379" cy="102155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P-2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19470" y="1779633"/>
            <a:ext cx="5078776" cy="173664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ES" sz="2400" b="1" dirty="0"/>
              <a:t>Por qué no se despliega una campaña de brigadas que permite localizar a las personas vulnerables para la entrega de ayuda necesaria.?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31321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6091" y="758077"/>
            <a:ext cx="1553379" cy="102155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P-3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19470" y="1779633"/>
            <a:ext cx="5078776" cy="919401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es-ES" sz="2400" b="1" dirty="0"/>
              <a:t>Cuanto fue el presupuesto de que se manejó y en que se invirtió.?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288901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6091" y="758077"/>
            <a:ext cx="1553379" cy="102155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P-4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19470" y="1779633"/>
            <a:ext cx="5078776" cy="919401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es-ES" sz="2400" b="1" dirty="0"/>
              <a:t>Cuantas personas fueron beneficiadas con insumo y en qué tipo de ayuda.?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256510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6091" y="758077"/>
            <a:ext cx="1553379" cy="1021556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rial Rounded MT Bold" panose="020F0704030504030204" pitchFamily="34" charset="0"/>
              </a:rPr>
              <a:t>P-5</a:t>
            </a:r>
            <a:endParaRPr lang="es-EC" sz="54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19470" y="1779633"/>
            <a:ext cx="5078776" cy="1328023"/>
          </a:xfrm>
          <a:prstGeom prst="roundRect">
            <a:avLst/>
          </a:prstGeom>
          <a:solidFill>
            <a:srgbClr val="647D33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es-ES" sz="2400" b="1" dirty="0"/>
              <a:t>Por qué no se da información a la ciudadanía acerca de la atención e implementación que se da.?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16062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2DBB0-6300-B748-86A7-9893FC6683D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4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838</Words>
  <Application>Microsoft Office PowerPoint</Application>
  <PresentationFormat>Presentación en pantalla (16:9)</PresentationFormat>
  <Paragraphs>88</Paragraphs>
  <Slides>29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Agency FB</vt:lpstr>
      <vt:lpstr>Arial</vt:lpstr>
      <vt:lpstr>Arial Rounded MT Bold</vt:lpstr>
      <vt:lpstr>Calibri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CPCCS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CPCCS CPCCS</dc:creator>
  <cp:lastModifiedBy>JORGE</cp:lastModifiedBy>
  <cp:revision>200</cp:revision>
  <cp:lastPrinted>2019-08-07T19:05:02Z</cp:lastPrinted>
  <dcterms:created xsi:type="dcterms:W3CDTF">2019-07-02T19:51:15Z</dcterms:created>
  <dcterms:modified xsi:type="dcterms:W3CDTF">2020-10-08T04:30:20Z</dcterms:modified>
</cp:coreProperties>
</file>