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57" r:id="rId3"/>
    <p:sldId id="294" r:id="rId4"/>
    <p:sldId id="258" r:id="rId5"/>
    <p:sldId id="259" r:id="rId6"/>
    <p:sldId id="260" r:id="rId7"/>
    <p:sldId id="262" r:id="rId8"/>
    <p:sldId id="284" r:id="rId9"/>
    <p:sldId id="293" r:id="rId10"/>
    <p:sldId id="295" r:id="rId11"/>
    <p:sldId id="296" r:id="rId12"/>
    <p:sldId id="297" r:id="rId13"/>
    <p:sldId id="298" r:id="rId14"/>
    <p:sldId id="299" r:id="rId15"/>
    <p:sldId id="301" r:id="rId16"/>
    <p:sldId id="300" r:id="rId1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ca Montesdeoca Zambrano" initials="VMZ" lastIdx="1" clrIdx="0">
    <p:extLst>
      <p:ext uri="{19B8F6BF-5375-455C-9EA6-DF929625EA0E}">
        <p15:presenceInfo xmlns:p15="http://schemas.microsoft.com/office/powerpoint/2012/main" userId="c24716abe831d36a" providerId="Windows Live"/>
      </p:ext>
    </p:extLst>
  </p:cmAuthor>
  <p:cmAuthor id="2" name="David L Garcia" initials="DLG" lastIdx="1" clrIdx="1">
    <p:extLst>
      <p:ext uri="{19B8F6BF-5375-455C-9EA6-DF929625EA0E}">
        <p15:presenceInfo xmlns:p15="http://schemas.microsoft.com/office/powerpoint/2012/main" userId="448d35644c9191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-3PO\AppData\Local\Packages\microsoft.windowscommunicationsapps_8wekyb3d8bbwe\LocalState\Files\S0\4\Attachments\INFORMACION%20PRESUPUESTARIA%202020%5b598%5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568-4BB3-A745-9AE5656EB1E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568-4BB3-A745-9AE5656EB1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568-4BB3-A745-9AE5656EB1E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568-4BB3-A745-9AE5656EB1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419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Hoja1!$B$4:$B$7</c:f>
              <c:strCache>
                <c:ptCount val="4"/>
                <c:pt idx="0">
                  <c:v>SERVICIOS GENERALES</c:v>
                </c:pt>
                <c:pt idx="1">
                  <c:v>SERVICIOS SOCIALES</c:v>
                </c:pt>
                <c:pt idx="2">
                  <c:v>SERVICIOS COMUNALES</c:v>
                </c:pt>
                <c:pt idx="3">
                  <c:v>SERVICIOS INCLASIFICABLES</c:v>
                </c:pt>
              </c:strCache>
            </c:strRef>
          </c:cat>
          <c:val>
            <c:numRef>
              <c:f>Hoja1!$D$4:$D$7</c:f>
              <c:numCache>
                <c:formatCode>0.00%</c:formatCode>
                <c:ptCount val="4"/>
                <c:pt idx="0">
                  <c:v>0.15640000000000001</c:v>
                </c:pt>
                <c:pt idx="1">
                  <c:v>1.7299999999999999E-2</c:v>
                </c:pt>
                <c:pt idx="2">
                  <c:v>0.34789999999999999</c:v>
                </c:pt>
                <c:pt idx="3">
                  <c:v>0.47839999999999999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68-4BB3-A745-9AE5656EB1E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419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419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59912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63513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45826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6864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65730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52341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17292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0772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8892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0883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6209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4CB8E-757C-4920-BAF2-C6E3B35B1A78}" type="datetimeFigureOut">
              <a:rPr lang="es-EC" smtClean="0"/>
              <a:t>29/6/2021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F5832-8784-4E81-A36A-3D29A96F01B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833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gif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2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902" y="2010485"/>
            <a:ext cx="3590122" cy="376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582003" y="235472"/>
            <a:ext cx="10175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3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RENDICION DE CUENTAS 2020</a:t>
            </a:r>
          </a:p>
          <a:p>
            <a:pPr algn="ctr"/>
            <a:r>
              <a:rPr lang="es-EC" sz="3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GOBIERNO AUTONOMO DESCENTRALIZADO MUNICIPAL DEL CANTON FLAVIO ALFARO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041152" y="6164493"/>
            <a:ext cx="5301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ING. JAMINTON INTRIAGO</a:t>
            </a:r>
          </a:p>
        </p:txBody>
      </p:sp>
    </p:spTree>
    <p:extLst>
      <p:ext uri="{BB962C8B-B14F-4D97-AF65-F5344CB8AC3E}">
        <p14:creationId xmlns:p14="http://schemas.microsoft.com/office/powerpoint/2010/main" val="44053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530444" y="584343"/>
            <a:ext cx="67675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OBJETIVO DEL INFORME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6" descr="Resultado de imagen para gad flavio alfaro">
            <a:extLst>
              <a:ext uri="{FF2B5EF4-FFF2-40B4-BE49-F238E27FC236}">
                <a16:creationId xmlns:a16="http://schemas.microsoft.com/office/drawing/2014/main" id="{8A7D2878-FF22-4D7B-9529-E3A752E26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89AD54E-810E-48E8-A59C-BC19AA6DD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/>
          <p:cNvSpPr txBox="1"/>
          <p:nvPr/>
        </p:nvSpPr>
        <p:spPr>
          <a:xfrm>
            <a:off x="1417834" y="2116475"/>
            <a:ext cx="9390579" cy="203132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LA RENDICIÓN DE CUENTAS ES UN ACTO DE TRANSPARENCIA 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LEY ORGÁNICA DEL CONSEJO DE PARTICIPACIÓN CIUDADANA Y CONTROL SOCIAL 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RESOLUCIÓN N°CPCCS-PLE-SG-069-2021-476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ART. 10 DE LEY ORGÁNICA DEL CONSEJO DE PARTICIPACIÓN CIUDADANA Y CONTROL SOCIAL </a:t>
            </a:r>
          </a:p>
        </p:txBody>
      </p:sp>
    </p:spTree>
    <p:extLst>
      <p:ext uri="{BB962C8B-B14F-4D97-AF65-F5344CB8AC3E}">
        <p14:creationId xmlns:p14="http://schemas.microsoft.com/office/powerpoint/2010/main" val="1798034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3FAC43A-3D90-48F4-9217-072D829A8BCF}"/>
              </a:ext>
            </a:extLst>
          </p:cNvPr>
          <p:cNvSpPr/>
          <p:nvPr/>
        </p:nvSpPr>
        <p:spPr>
          <a:xfrm>
            <a:off x="2165145" y="504870"/>
            <a:ext cx="1147278" cy="635312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4854388" y="2814104"/>
            <a:ext cx="32589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INFORME</a:t>
            </a:r>
          </a:p>
          <a:p>
            <a:pPr algn="ctr"/>
            <a:r>
              <a:rPr lang="es-US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1EB4C8-3FFC-41D5-BF56-FA3557EEBDCB}"/>
              </a:ext>
            </a:extLst>
          </p:cNvPr>
          <p:cNvSpPr/>
          <p:nvPr/>
        </p:nvSpPr>
        <p:spPr>
          <a:xfrm rot="5400000">
            <a:off x="6160417" y="-2336034"/>
            <a:ext cx="872565" cy="65581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29716C8-53E3-449F-BE87-78D0BBC03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304" y="4398148"/>
            <a:ext cx="1620356" cy="1620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55784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413222" y="246481"/>
            <a:ext cx="7624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DESARROLLO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806" y="455396"/>
            <a:ext cx="1547137" cy="1057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22" y="1788160"/>
            <a:ext cx="3266218" cy="2286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530" y="1788160"/>
            <a:ext cx="3430340" cy="2286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204" y="4311328"/>
            <a:ext cx="3574496" cy="209539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333" y="4290890"/>
            <a:ext cx="3277881" cy="21158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914" y="1788160"/>
            <a:ext cx="327788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84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925799" cy="971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539FB80-F944-4BB0-AECA-36BEF6DAD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807" y="455395"/>
            <a:ext cx="1572148" cy="1074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4191221" y="332461"/>
            <a:ext cx="39977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CORONAVIRUS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54" y="1710371"/>
            <a:ext cx="6954505" cy="40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70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E151C41-329F-47A1-A053-43B54CE08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07" y="301190"/>
            <a:ext cx="1577760" cy="107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2" y="1544320"/>
            <a:ext cx="5862320" cy="439674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44" y="2326640"/>
            <a:ext cx="6041813" cy="453136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4191221" y="332461"/>
            <a:ext cx="39977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CONFINAMIENTO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5200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/>
          <p:cNvSpPr txBox="1"/>
          <p:nvPr/>
        </p:nvSpPr>
        <p:spPr>
          <a:xfrm>
            <a:off x="2799595" y="1557675"/>
            <a:ext cx="7055606" cy="25853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REDUCCION DEL 40% DE LAS ASIGNACIONES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RACIONES ALIMENTICIAS PARA LA POBLACIÓN</a:t>
            </a:r>
          </a:p>
          <a:p>
            <a:pPr marL="285750" indent="-285750">
              <a:buFontTx/>
              <a:buChar char="-"/>
            </a:pPr>
            <a:endParaRPr lang="es-U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b="1" dirty="0">
                <a:solidFill>
                  <a:schemeClr val="accent6">
                    <a:lumMod val="50000"/>
                  </a:schemeClr>
                </a:solidFill>
              </a:rPr>
              <a:t>TRABAJO ARTICULADO CON INSTITUCIONES DEL ESTADO Y LOCALES</a:t>
            </a:r>
          </a:p>
          <a:p>
            <a:pPr marL="285750" indent="-285750">
              <a:buFontTx/>
              <a:buChar char="-"/>
            </a:pPr>
            <a:endParaRPr lang="es-U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b="1" dirty="0">
                <a:solidFill>
                  <a:schemeClr val="accent6">
                    <a:lumMod val="50000"/>
                  </a:schemeClr>
                </a:solidFill>
              </a:rPr>
              <a:t>PERSONAL MUNICIPAL ACTIVADO DIARIAMENTE</a:t>
            </a:r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056" y="4606391"/>
            <a:ext cx="2501307" cy="888145"/>
          </a:xfrm>
          <a:prstGeom prst="rect">
            <a:avLst/>
          </a:prstGeom>
        </p:spPr>
      </p:pic>
      <p:sp>
        <p:nvSpPr>
          <p:cNvPr id="6" name="AutoShape 4" descr="Archivo:Cruz Roja Ecuatoriana (logo).svg - Wikipedia, la enciclopedia libre"/>
          <p:cNvSpPr>
            <a:spLocks noChangeAspect="1" noChangeArrowheads="1"/>
          </p:cNvSpPr>
          <p:nvPr/>
        </p:nvSpPr>
        <p:spPr bwMode="auto">
          <a:xfrm>
            <a:off x="155575" y="-533400"/>
            <a:ext cx="41243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895" y="4487911"/>
            <a:ext cx="2151380" cy="112510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445" y="4651264"/>
            <a:ext cx="917784" cy="9617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399" y="4322265"/>
            <a:ext cx="1719603" cy="17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15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94E46C9-533A-4672-AB0A-498FA2ABDB2B}"/>
              </a:ext>
            </a:extLst>
          </p:cNvPr>
          <p:cNvSpPr/>
          <p:nvPr/>
        </p:nvSpPr>
        <p:spPr>
          <a:xfrm>
            <a:off x="2138174" y="332886"/>
            <a:ext cx="8053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CONVENIOS</a:t>
            </a:r>
            <a:endParaRPr lang="es-ES" sz="4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E151C41-329F-47A1-A053-43B54CE08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07" y="301190"/>
            <a:ext cx="1577760" cy="107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083" y="3584257"/>
            <a:ext cx="3143250" cy="14573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05" y="2225041"/>
            <a:ext cx="2500382" cy="161483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884" y="1259391"/>
            <a:ext cx="3673684" cy="21062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092" y="4948322"/>
            <a:ext cx="1603395" cy="98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63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09550"/>
            <a:ext cx="1316690" cy="138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C81414-DA93-410D-B0F8-4083A1F3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06" y="385524"/>
            <a:ext cx="1716779" cy="1173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BF7054E-1E05-4057-95E8-2C6C401999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015732"/>
              </p:ext>
            </p:extLst>
          </p:nvPr>
        </p:nvGraphicFramePr>
        <p:xfrm>
          <a:off x="4811166" y="1772529"/>
          <a:ext cx="7437111" cy="4825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363B72F8-88C2-4BDB-99FF-545EAEA1F0F6}"/>
              </a:ext>
            </a:extLst>
          </p:cNvPr>
          <p:cNvSpPr txBox="1"/>
          <p:nvPr/>
        </p:nvSpPr>
        <p:spPr>
          <a:xfrm>
            <a:off x="1521051" y="1100712"/>
            <a:ext cx="8862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419" sz="4000" b="1" dirty="0"/>
              <a:t>ESTRUCTURA DEL GASTO POR PROYECTO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1EF089C-7075-4CB7-9E39-E426982D7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834326"/>
              </p:ext>
            </p:extLst>
          </p:nvPr>
        </p:nvGraphicFramePr>
        <p:xfrm>
          <a:off x="0" y="2552553"/>
          <a:ext cx="5486400" cy="310515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990000">
                  <a:extLst>
                    <a:ext uri="{9D8B030D-6E8A-4147-A177-3AD203B41FA5}">
                      <a16:colId xmlns:a16="http://schemas.microsoft.com/office/drawing/2014/main" val="3834657713"/>
                    </a:ext>
                  </a:extLst>
                </a:gridCol>
                <a:gridCol w="1893877">
                  <a:extLst>
                    <a:ext uri="{9D8B030D-6E8A-4147-A177-3AD203B41FA5}">
                      <a16:colId xmlns:a16="http://schemas.microsoft.com/office/drawing/2014/main" val="85743295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2514805581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04374566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2000" b="1" u="none" strike="noStrike">
                          <a:effectLst/>
                        </a:rPr>
                        <a:t>FUENTE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2000" b="1" u="none" strike="noStrike">
                          <a:effectLst/>
                        </a:rPr>
                        <a:t>CONCEPTO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2000" b="1" u="none" strike="noStrike" dirty="0">
                          <a:effectLst/>
                        </a:rPr>
                        <a:t>VALOR</a:t>
                      </a:r>
                      <a:endParaRPr lang="es-419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2000" b="1" u="none" strike="noStrike">
                          <a:effectLst/>
                        </a:rPr>
                        <a:t>%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18343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 dirty="0">
                          <a:effectLst/>
                        </a:rPr>
                        <a:t>A100</a:t>
                      </a:r>
                      <a:endParaRPr lang="es-419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>
                          <a:effectLst/>
                        </a:rPr>
                        <a:t>SERVICIOS GENERALES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 dirty="0">
                          <a:effectLst/>
                        </a:rPr>
                        <a:t>1.735.473,47</a:t>
                      </a:r>
                      <a:endParaRPr lang="es-419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>
                          <a:effectLst/>
                        </a:rPr>
                        <a:t>15,64%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162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>
                          <a:effectLst/>
                        </a:rPr>
                        <a:t>A200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>
                          <a:effectLst/>
                        </a:rPr>
                        <a:t>SERVICIOS SOCIALES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>
                          <a:effectLst/>
                        </a:rPr>
                        <a:t>191.914,12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 dirty="0">
                          <a:effectLst/>
                        </a:rPr>
                        <a:t>1,73%</a:t>
                      </a:r>
                      <a:endParaRPr lang="es-419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87094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>
                          <a:effectLst/>
                        </a:rPr>
                        <a:t>B300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 dirty="0">
                          <a:effectLst/>
                        </a:rPr>
                        <a:t>SERVICIOS COMUNALES</a:t>
                      </a:r>
                      <a:endParaRPr lang="es-419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>
                          <a:effectLst/>
                        </a:rPr>
                        <a:t>3.913.094,74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 dirty="0">
                          <a:effectLst/>
                        </a:rPr>
                        <a:t>34,79%</a:t>
                      </a:r>
                      <a:endParaRPr lang="es-419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34812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>
                          <a:effectLst/>
                        </a:rPr>
                        <a:t>E500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1" u="none" strike="noStrike">
                          <a:effectLst/>
                        </a:rPr>
                        <a:t>SERVICIOS INCLASIFICABLES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>
                          <a:effectLst/>
                        </a:rPr>
                        <a:t>5.071.989,08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>
                          <a:effectLst/>
                        </a:rPr>
                        <a:t>47,84%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03693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>
                          <a:effectLst/>
                        </a:rPr>
                        <a:t>TOTAL 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>
                          <a:effectLst/>
                        </a:rPr>
                        <a:t>10.912.471,41</a:t>
                      </a:r>
                      <a:endParaRPr lang="es-419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419" sz="2000" b="1" u="none" strike="noStrike" dirty="0">
                          <a:effectLst/>
                        </a:rPr>
                        <a:t>100,00%</a:t>
                      </a:r>
                      <a:endParaRPr lang="es-419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9498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305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2936240" y="882503"/>
            <a:ext cx="626872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US" sz="4000" b="1" dirty="0">
                <a:solidFill>
                  <a:schemeClr val="accent6">
                    <a:lumMod val="50000"/>
                  </a:schemeClr>
                </a:solidFill>
              </a:rPr>
              <a:t>SISTEMA FÍSICO-AMBIENTAL</a:t>
            </a:r>
            <a:endParaRPr lang="es-E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1EB4C8-3FFC-41D5-BF56-FA3557EEBDCB}"/>
              </a:ext>
            </a:extLst>
          </p:cNvPr>
          <p:cNvSpPr/>
          <p:nvPr/>
        </p:nvSpPr>
        <p:spPr>
          <a:xfrm rot="5400000">
            <a:off x="5938029" y="-3175745"/>
            <a:ext cx="255240" cy="76202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0" name="CuadroTexto 9"/>
          <p:cNvSpPr txBox="1"/>
          <p:nvPr/>
        </p:nvSpPr>
        <p:spPr>
          <a:xfrm>
            <a:off x="2799595" y="2207915"/>
            <a:ext cx="7055606" cy="3693319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SE EJECUTÓ LA PLANIFICACIÓN DEL RECORRIDO PARA RECORRECCIÓN DE BASURA</a:t>
            </a:r>
          </a:p>
          <a:p>
            <a:pPr marL="285750" indent="-285750">
              <a:buFontTx/>
              <a:buChar char="-"/>
            </a:pPr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-    MINGAS DE LIMPIEZA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CAMPAÑAS DE ABATIZACIÓN</a:t>
            </a:r>
          </a:p>
          <a:p>
            <a:pPr marL="285750" indent="-285750">
              <a:buFontTx/>
              <a:buChar char="-"/>
            </a:pPr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PERSONAL MUNICIPAL ACTIVADO DIARIAMENTE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1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2936240" y="882503"/>
            <a:ext cx="626872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US" sz="4000" b="1" dirty="0">
                <a:solidFill>
                  <a:schemeClr val="accent6">
                    <a:lumMod val="50000"/>
                  </a:schemeClr>
                </a:solidFill>
              </a:rPr>
              <a:t>SISTEMA SOCIAL CULTURAL</a:t>
            </a:r>
            <a:endParaRPr lang="es-E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1EB4C8-3FFC-41D5-BF56-FA3557EEBDCB}"/>
              </a:ext>
            </a:extLst>
          </p:cNvPr>
          <p:cNvSpPr/>
          <p:nvPr/>
        </p:nvSpPr>
        <p:spPr>
          <a:xfrm rot="5400000">
            <a:off x="5938029" y="-3175745"/>
            <a:ext cx="255240" cy="76202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0" name="CuadroTexto 9"/>
          <p:cNvSpPr txBox="1"/>
          <p:nvPr/>
        </p:nvSpPr>
        <p:spPr>
          <a:xfrm>
            <a:off x="2799594" y="2207915"/>
            <a:ext cx="7076183" cy="3693319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UNIDAD TECNICA ESPECIALIZADA </a:t>
            </a:r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TERAPIAS FISICAS A QUIEN LO NECESITE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ATENCIÓN PSICOLOGICA PARA NIÑOS, ADOLESCENTES Y FAMILIAS QUE LO REQUIERAN</a:t>
            </a: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BRIGADAS MEDICAS </a:t>
            </a: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ENTREGA DE LENTES Y MEDICINA SIN COSTO</a:t>
            </a: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EN CONFINAMIENTO LLEGAMOS CON ENTREGA DE RECIONES ALIMENTICIAS, EQUIPOS DE DESINFECCIÓN Y PROTECCION.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48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2044500" y="882503"/>
            <a:ext cx="84330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US" sz="4000" b="1" dirty="0">
                <a:solidFill>
                  <a:schemeClr val="accent6">
                    <a:lumMod val="50000"/>
                  </a:schemeClr>
                </a:solidFill>
              </a:rPr>
              <a:t>SISTEMA ASENTAMIENTOS HUMANOS</a:t>
            </a:r>
            <a:endParaRPr lang="es-E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1EB4C8-3FFC-41D5-BF56-FA3557EEBDCB}"/>
              </a:ext>
            </a:extLst>
          </p:cNvPr>
          <p:cNvSpPr/>
          <p:nvPr/>
        </p:nvSpPr>
        <p:spPr>
          <a:xfrm rot="5400000">
            <a:off x="5938029" y="-3175745"/>
            <a:ext cx="255240" cy="76202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0" name="CuadroTexto 9"/>
          <p:cNvSpPr txBox="1"/>
          <p:nvPr/>
        </p:nvSpPr>
        <p:spPr>
          <a:xfrm>
            <a:off x="2799594" y="2207915"/>
            <a:ext cx="7076183" cy="295465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PARA ATENDER EMERGENCIA SANITARIA BANCO DEL ESTADO ENTREGO UN CREDITO</a:t>
            </a:r>
          </a:p>
          <a:p>
            <a:pPr marL="342900" indent="-34290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FUMIGACIONES Y DESINFECCION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PRUEBAS RAPIDAS</a:t>
            </a: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TRABAJOS EN PLANTA DE AGUA </a:t>
            </a: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DESASOLVE EN CAPTACIONES Y CAUCES DE LOS RIOS FACUNDO Y PLAYONES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90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2092125" y="882503"/>
            <a:ext cx="8270654" cy="677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US" sz="3800" b="1" dirty="0">
                <a:solidFill>
                  <a:schemeClr val="accent6">
                    <a:lumMod val="50000"/>
                  </a:schemeClr>
                </a:solidFill>
              </a:rPr>
              <a:t>SISTEMA MOVILIDAD Y CONECTIVIDAD</a:t>
            </a:r>
            <a:endParaRPr lang="es-ES" sz="3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1EB4C8-3FFC-41D5-BF56-FA3557EEBDCB}"/>
              </a:ext>
            </a:extLst>
          </p:cNvPr>
          <p:cNvSpPr/>
          <p:nvPr/>
        </p:nvSpPr>
        <p:spPr>
          <a:xfrm rot="5400000">
            <a:off x="5938029" y="-3175745"/>
            <a:ext cx="255240" cy="76202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0" name="CuadroTexto 9"/>
          <p:cNvSpPr txBox="1"/>
          <p:nvPr/>
        </p:nvSpPr>
        <p:spPr>
          <a:xfrm>
            <a:off x="2799594" y="2207915"/>
            <a:ext cx="7076183" cy="25853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MANTENIMIENTO A LAS VIAS</a:t>
            </a:r>
          </a:p>
          <a:p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LASTRADO DE VIAS</a:t>
            </a:r>
          </a:p>
          <a:p>
            <a:pPr marL="342900" indent="-342900">
              <a:buFontTx/>
              <a:buChar char="-"/>
            </a:pP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48 KM DE TERRAPLEN EN CONVENIO CON EL CONCEJO PROVINCIAL DE MANABI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36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2092125" y="882503"/>
            <a:ext cx="8270654" cy="677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US" sz="3800" b="1" dirty="0">
                <a:solidFill>
                  <a:schemeClr val="accent6">
                    <a:lumMod val="50000"/>
                  </a:schemeClr>
                </a:solidFill>
              </a:rPr>
              <a:t>SISTEMA GESTION DE TERRITORIO</a:t>
            </a:r>
            <a:endParaRPr lang="es-ES" sz="3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1EB4C8-3FFC-41D5-BF56-FA3557EEBDCB}"/>
              </a:ext>
            </a:extLst>
          </p:cNvPr>
          <p:cNvSpPr/>
          <p:nvPr/>
        </p:nvSpPr>
        <p:spPr>
          <a:xfrm rot="5400000">
            <a:off x="5938029" y="-3175745"/>
            <a:ext cx="255240" cy="76202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0" name="CuadroTexto 9"/>
          <p:cNvSpPr txBox="1"/>
          <p:nvPr/>
        </p:nvSpPr>
        <p:spPr>
          <a:xfrm>
            <a:off x="2799594" y="1722140"/>
            <a:ext cx="7076183" cy="4801314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FUMIGACION Y DESINFECCION EN LAS CALLES </a:t>
            </a:r>
          </a:p>
          <a:p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TUNELES DE DESINFECCION</a:t>
            </a:r>
          </a:p>
          <a:p>
            <a:pPr marL="342900" indent="-342900">
              <a:buFontTx/>
              <a:buChar char="-"/>
            </a:pP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EQUIPOS DE PROTECCION PARA PERSONAL QUE ATENDIO DE PRIMERA LINEA LA EMERGENCIA SANITARIA</a:t>
            </a:r>
          </a:p>
          <a:p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APOYO A AGRICULTORES Y PRODUCTORES CON ARADOS EN SUS SEMBRIOS</a:t>
            </a:r>
          </a:p>
          <a:p>
            <a:pPr marL="285750" indent="-285750">
              <a:buFontTx/>
              <a:buChar char="-"/>
            </a:pPr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FUNCIONAMIENTO DE LA SUB ESTACION ELECTRICA</a:t>
            </a:r>
          </a:p>
          <a:p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17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6" y="312516"/>
            <a:ext cx="1016447" cy="1066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B911A7-BD2C-4235-BEE7-27F3ED56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779" y="312516"/>
            <a:ext cx="1352093" cy="92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5CF7C63-FE08-4776-B6C0-31DA092DA348}"/>
              </a:ext>
            </a:extLst>
          </p:cNvPr>
          <p:cNvSpPr/>
          <p:nvPr/>
        </p:nvSpPr>
        <p:spPr>
          <a:xfrm>
            <a:off x="2092125" y="882503"/>
            <a:ext cx="8270654" cy="677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US" sz="3800" b="1" dirty="0">
                <a:solidFill>
                  <a:schemeClr val="accent6">
                    <a:lumMod val="50000"/>
                  </a:schemeClr>
                </a:solidFill>
              </a:rPr>
              <a:t>PREGUNTAS Y RESPUESTAS</a:t>
            </a:r>
            <a:endParaRPr lang="es-ES" sz="3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1EB4C8-3FFC-41D5-BF56-FA3557EEBDCB}"/>
              </a:ext>
            </a:extLst>
          </p:cNvPr>
          <p:cNvSpPr/>
          <p:nvPr/>
        </p:nvSpPr>
        <p:spPr>
          <a:xfrm rot="5400000">
            <a:off x="5938029" y="-3175745"/>
            <a:ext cx="255240" cy="76202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0" name="CuadroTexto 9"/>
          <p:cNvSpPr txBox="1"/>
          <p:nvPr/>
        </p:nvSpPr>
        <p:spPr>
          <a:xfrm>
            <a:off x="998805" y="1722140"/>
            <a:ext cx="10283483" cy="452431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¿POR QUÉ  NO HAY  CONTROL EN LA CONTAMINACIÓN DEL RÍO CON AGUAS SERVIDAS?</a:t>
            </a:r>
          </a:p>
          <a:p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¿POR QUÉ  NO SE DA ACOMPAÑAMIENTO A LOS CAMPESINOS CON SUS SEMBRÍOS?</a:t>
            </a:r>
          </a:p>
          <a:p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¿QUÉ SE ESTÁ HACIENDO PARA LA REFORESTACIÓN DE LAS RIBERAS DEL RÍO?</a:t>
            </a:r>
          </a:p>
          <a:p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¿QUÉ ACCIONES SE HAN TOMADO POR LOS TERRENOS MONTOSOS?</a:t>
            </a:r>
          </a:p>
          <a:p>
            <a:endParaRPr lang="es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s-US" sz="2400" b="1" dirty="0">
                <a:solidFill>
                  <a:schemeClr val="accent6">
                    <a:lumMod val="50000"/>
                  </a:schemeClr>
                </a:solidFill>
              </a:rPr>
              <a:t>¿CUÁNTO FUE PRESUPUESTO QUE GASTÓ EL MUNICIPIO  EN EL MOMENTO DE PANDEMIA  Y EN QUÉ ?</a:t>
            </a:r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556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gad flavio alfaro">
            <a:extLst>
              <a:ext uri="{FF2B5EF4-FFF2-40B4-BE49-F238E27FC236}">
                <a16:creationId xmlns:a16="http://schemas.microsoft.com/office/drawing/2014/main" id="{A6B1F684-7FD8-4F9A-BBCC-ADEB093D1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595" y="680736"/>
            <a:ext cx="4800865" cy="41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3009723" y="95961"/>
            <a:ext cx="5301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ING. JAMINTON INTRIAGO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03AAF-40F7-490B-93DF-F435AFA10C05}"/>
              </a:ext>
            </a:extLst>
          </p:cNvPr>
          <p:cNvSpPr txBox="1"/>
          <p:nvPr/>
        </p:nvSpPr>
        <p:spPr>
          <a:xfrm>
            <a:off x="3150396" y="4853825"/>
            <a:ext cx="53012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80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GRACIAS !!!</a:t>
            </a:r>
          </a:p>
        </p:txBody>
      </p:sp>
    </p:spTree>
    <p:extLst>
      <p:ext uri="{BB962C8B-B14F-4D97-AF65-F5344CB8AC3E}">
        <p14:creationId xmlns:p14="http://schemas.microsoft.com/office/powerpoint/2010/main" val="935109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4292</TotalTime>
  <Words>372</Words>
  <Application>Microsoft Office PowerPoint</Application>
  <PresentationFormat>Panorámica</PresentationFormat>
  <Paragraphs>97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Veronica Montesdeoca Zambrano</dc:creator>
  <cp:lastModifiedBy>luis A. Bravo Z.</cp:lastModifiedBy>
  <cp:revision>87</cp:revision>
  <dcterms:created xsi:type="dcterms:W3CDTF">2019-12-03T01:25:20Z</dcterms:created>
  <dcterms:modified xsi:type="dcterms:W3CDTF">2021-06-29T14:53:13Z</dcterms:modified>
</cp:coreProperties>
</file>